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364" r:id="rId3"/>
    <p:sldId id="321" r:id="rId4"/>
    <p:sldId id="359" r:id="rId5"/>
    <p:sldId id="276" r:id="rId6"/>
    <p:sldId id="361" r:id="rId7"/>
    <p:sldId id="360" r:id="rId8"/>
    <p:sldId id="365" r:id="rId9"/>
    <p:sldId id="363" r:id="rId10"/>
    <p:sldId id="362" r:id="rId11"/>
    <p:sldId id="258" r:id="rId12"/>
    <p:sldId id="275" r:id="rId13"/>
    <p:sldId id="375" r:id="rId14"/>
    <p:sldId id="376" r:id="rId15"/>
    <p:sldId id="261" r:id="rId16"/>
    <p:sldId id="262" r:id="rId17"/>
    <p:sldId id="377" r:id="rId18"/>
    <p:sldId id="257" r:id="rId19"/>
    <p:sldId id="366" r:id="rId20"/>
    <p:sldId id="367" r:id="rId21"/>
    <p:sldId id="369" r:id="rId22"/>
    <p:sldId id="370" r:id="rId23"/>
    <p:sldId id="368" r:id="rId24"/>
    <p:sldId id="374" r:id="rId25"/>
    <p:sldId id="371" r:id="rId26"/>
    <p:sldId id="372" r:id="rId27"/>
    <p:sldId id="373" r:id="rId28"/>
    <p:sldId id="264" r:id="rId29"/>
    <p:sldId id="263" r:id="rId30"/>
  </p:sldIdLst>
  <p:sldSz cx="9144000" cy="5143500" type="screen16x9"/>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8513" autoAdjust="0"/>
  </p:normalViewPr>
  <p:slideViewPr>
    <p:cSldViewPr>
      <p:cViewPr>
        <p:scale>
          <a:sx n="150" d="100"/>
          <a:sy n="150" d="100"/>
        </p:scale>
        <p:origin x="-504" y="-192"/>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8" d="100"/>
          <a:sy n="88" d="100"/>
        </p:scale>
        <p:origin x="-3822"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0"/>
    </c:view3D>
    <c:floor>
      <c:thickness val="0"/>
    </c:floor>
    <c:sideWall>
      <c:thickness val="0"/>
    </c:sideWall>
    <c:backWall>
      <c:thickness val="0"/>
    </c:backWall>
    <c:plotArea>
      <c:layout>
        <c:manualLayout>
          <c:layoutTarget val="inner"/>
          <c:xMode val="edge"/>
          <c:yMode val="edge"/>
          <c:x val="1.6975308641975308E-2"/>
          <c:y val="3.0866359269839369E-2"/>
          <c:w val="0.9120370370370372"/>
          <c:h val="0.82007033641238314"/>
        </c:manualLayout>
      </c:layout>
      <c:pie3DChart>
        <c:varyColors val="1"/>
        <c:ser>
          <c:idx val="0"/>
          <c:order val="0"/>
          <c:tx>
            <c:strRef>
              <c:f>Лист1!$B$1</c:f>
              <c:strCache>
                <c:ptCount val="1"/>
                <c:pt idx="0">
                  <c:v>Столбец1</c:v>
                </c:pt>
              </c:strCache>
            </c:strRef>
          </c:tx>
          <c:dPt>
            <c:idx val="0"/>
            <c:bubble3D val="0"/>
            <c:explosion val="7"/>
            <c:spPr>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0-C4F5-4B21-8A4F-D087AD68287D}"/>
              </c:ext>
            </c:extLst>
          </c:dPt>
          <c:dPt>
            <c:idx val="1"/>
            <c:bubble3D val="0"/>
            <c:spPr>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1-C4F5-4B21-8A4F-D087AD68287D}"/>
              </c:ext>
            </c:extLst>
          </c:dPt>
          <c:cat>
            <c:strRef>
              <c:f>Лист1!$A$2:$A$3</c:f>
              <c:strCache>
                <c:ptCount val="2"/>
                <c:pt idx="0">
                  <c:v>Повна вища освіта</c:v>
                </c:pt>
                <c:pt idx="1">
                  <c:v>Неповна вища освіта</c:v>
                </c:pt>
              </c:strCache>
            </c:strRef>
          </c:cat>
          <c:val>
            <c:numRef>
              <c:f>Лист1!$B$2:$B$3</c:f>
              <c:numCache>
                <c:formatCode>\О\с\н\о\в\н\о\й</c:formatCode>
                <c:ptCount val="2"/>
                <c:pt idx="0">
                  <c:v>50</c:v>
                </c:pt>
                <c:pt idx="1">
                  <c:v>50</c:v>
                </c:pt>
              </c:numCache>
            </c:numRef>
          </c:val>
          <c:extLst xmlns:c16r2="http://schemas.microsoft.com/office/drawing/2015/06/chart">
            <c:ext xmlns:c16="http://schemas.microsoft.com/office/drawing/2014/chart" uri="{C3380CC4-5D6E-409C-BE32-E72D297353CC}">
              <c16:uniqueId val="{00000002-C4F5-4B21-8A4F-D087AD68287D}"/>
            </c:ext>
          </c:extLst>
        </c:ser>
        <c:dLbls>
          <c:showLegendKey val="0"/>
          <c:showVal val="0"/>
          <c:showCatName val="0"/>
          <c:showSerName val="0"/>
          <c:showPercent val="0"/>
          <c:showBubbleSize val="0"/>
          <c:showLeaderLines val="1"/>
        </c:dLbls>
      </c:pie3DChart>
      <c:spPr>
        <a:noFill/>
        <a:ln w="20397">
          <a:noFill/>
        </a:ln>
      </c:spPr>
    </c:plotArea>
    <c:plotVisOnly val="1"/>
    <c:dispBlanksAs val="gap"/>
    <c:showDLblsOverMax val="0"/>
  </c:chart>
  <c:spPr>
    <a:noFill/>
    <a:ln>
      <a:noFill/>
    </a:ln>
    <a:effectLst/>
  </c:spPr>
  <c:txPr>
    <a:bodyPr/>
    <a:lstStyle/>
    <a:p>
      <a:pPr>
        <a:defRPr/>
      </a:pPr>
      <a:endParaRPr lang="ru-RU"/>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0"/>
    </c:view3D>
    <c:floor>
      <c:thickness val="0"/>
    </c:floor>
    <c:sideWall>
      <c:thickness val="0"/>
    </c:sideWall>
    <c:backWall>
      <c:thickness val="0"/>
    </c:backWall>
    <c:plotArea>
      <c:layout/>
      <c:pie3DChart>
        <c:varyColors val="1"/>
        <c:ser>
          <c:idx val="0"/>
          <c:order val="0"/>
          <c:tx>
            <c:strRef>
              <c:f>Лист1!$B$1</c:f>
              <c:strCache>
                <c:ptCount val="1"/>
                <c:pt idx="0">
                  <c:v>Столбец1</c:v>
                </c:pt>
              </c:strCache>
            </c:strRef>
          </c:tx>
          <c:dPt>
            <c:idx val="0"/>
            <c:bubble3D val="0"/>
            <c:explosion val="14"/>
            <c:spPr>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0-1E2C-41F8-8514-14AF6F4B7C3C}"/>
              </c:ext>
            </c:extLst>
          </c:dPt>
          <c:dPt>
            <c:idx val="1"/>
            <c:bubble3D val="0"/>
            <c:explosion val="14"/>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1-1E2C-41F8-8514-14AF6F4B7C3C}"/>
              </c:ext>
            </c:extLst>
          </c:dPt>
          <c:dPt>
            <c:idx val="2"/>
            <c:bubble3D val="0"/>
            <c:explosion val="9"/>
            <c:spPr>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2-1E2C-41F8-8514-14AF6F4B7C3C}"/>
              </c:ext>
            </c:extLst>
          </c:dPt>
          <c:dPt>
            <c:idx val="3"/>
            <c:bubble3D val="0"/>
            <c:explosion val="10"/>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3-1E2C-41F8-8514-14AF6F4B7C3C}"/>
              </c:ext>
            </c:extLst>
          </c:dPt>
          <c:dPt>
            <c:idx val="4"/>
            <c:bubble3D val="0"/>
            <c:explosion val="4"/>
            <c:spPr>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4-1E2C-41F8-8514-14AF6F4B7C3C}"/>
              </c:ext>
            </c:extLst>
          </c:dPt>
          <c:dLbls>
            <c:txPr>
              <a:bodyPr/>
              <a:lstStyle/>
              <a:p>
                <a:pPr>
                  <a:defRPr>
                    <a:latin typeface="Times New Roman" panose="02020603050405020304" pitchFamily="18" charset="0"/>
                    <a:cs typeface="Times New Roman" panose="02020603050405020304" pitchFamily="18" charset="0"/>
                  </a:defRPr>
                </a:pPr>
                <a:endParaRPr lang="ru-RU"/>
              </a:p>
            </c:txPr>
            <c:showLegendKey val="0"/>
            <c:showVal val="0"/>
            <c:showCatName val="1"/>
            <c:showSerName val="0"/>
            <c:showPercent val="1"/>
            <c:showBubbleSize val="0"/>
            <c:showLeaderLines val="1"/>
          </c:dLbls>
          <c:cat>
            <c:strRef>
              <c:f>Лист1!$A$2:$A$6</c:f>
              <c:strCache>
                <c:ptCount val="5"/>
                <c:pt idx="0">
                  <c:v>Вища категорія</c:v>
                </c:pt>
                <c:pt idx="1">
                  <c:v>I категорія</c:v>
                </c:pt>
                <c:pt idx="2">
                  <c:v>ІІ категорія</c:v>
                </c:pt>
                <c:pt idx="3">
                  <c:v>Спеціаліст</c:v>
                </c:pt>
                <c:pt idx="4">
                  <c:v>Без категорії</c:v>
                </c:pt>
              </c:strCache>
            </c:strRef>
          </c:cat>
          <c:val>
            <c:numRef>
              <c:f>Лист1!$B$2:$B$6</c:f>
              <c:numCache>
                <c:formatCode>0%</c:formatCode>
                <c:ptCount val="5"/>
                <c:pt idx="0">
                  <c:v>0.17</c:v>
                </c:pt>
                <c:pt idx="1">
                  <c:v>0.17</c:v>
                </c:pt>
                <c:pt idx="2">
                  <c:v>0.13</c:v>
                </c:pt>
                <c:pt idx="3">
                  <c:v>0.03</c:v>
                </c:pt>
                <c:pt idx="4">
                  <c:v>0.5</c:v>
                </c:pt>
              </c:numCache>
            </c:numRef>
          </c:val>
          <c:extLst xmlns:c16r2="http://schemas.microsoft.com/office/drawing/2015/06/chart">
            <c:ext xmlns:c16="http://schemas.microsoft.com/office/drawing/2014/chart" uri="{C3380CC4-5D6E-409C-BE32-E72D297353CC}">
              <c16:uniqueId val="{00000005-1E2C-41F8-8514-14AF6F4B7C3C}"/>
            </c:ext>
          </c:extLst>
        </c:ser>
        <c:dLbls>
          <c:showLegendKey val="0"/>
          <c:showVal val="0"/>
          <c:showCatName val="1"/>
          <c:showSerName val="0"/>
          <c:showPercent val="1"/>
          <c:showBubbleSize val="0"/>
          <c:showLeaderLines val="1"/>
        </c:dLbls>
      </c:pie3DChart>
      <c:spPr>
        <a:noFill/>
        <a:ln w="17888">
          <a:noFill/>
        </a:ln>
      </c:spPr>
    </c:plotArea>
    <c:plotVisOnly val="1"/>
    <c:dispBlanksAs val="gap"/>
    <c:showDLblsOverMax val="0"/>
  </c:chart>
  <c:spPr>
    <a:noFill/>
    <a:ln>
      <a:noFill/>
    </a:ln>
  </c:spPr>
  <c:txPr>
    <a:bodyPr/>
    <a:lstStyle/>
    <a:p>
      <a:pPr>
        <a:defRPr/>
      </a:pPr>
      <a:endParaRPr lang="ru-RU"/>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0.61387</cdr:x>
      <cdr:y>0.27692</cdr:y>
    </cdr:from>
    <cdr:to>
      <cdr:x>0.73022</cdr:x>
      <cdr:y>0.47229</cdr:y>
    </cdr:to>
    <cdr:sp macro="" textlink="">
      <cdr:nvSpPr>
        <cdr:cNvPr id="2" name="TextBox 1"/>
        <cdr:cNvSpPr txBox="1"/>
      </cdr:nvSpPr>
      <cdr:spPr>
        <a:xfrm xmlns:a="http://schemas.openxmlformats.org/drawingml/2006/main">
          <a:off x="4824536" y="1296144"/>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a:p>
      </cdr:txBody>
    </cdr:sp>
  </cdr:relSizeAnchor>
  <cdr:relSizeAnchor xmlns:cdr="http://schemas.openxmlformats.org/drawingml/2006/chartDrawing">
    <cdr:from>
      <cdr:x>0.19241</cdr:x>
      <cdr:y>0.27692</cdr:y>
    </cdr:from>
    <cdr:to>
      <cdr:x>0.45535</cdr:x>
      <cdr:y>0.54769</cdr:y>
    </cdr:to>
    <cdr:sp macro="" textlink="">
      <cdr:nvSpPr>
        <cdr:cNvPr id="3" name="TextBox 2"/>
        <cdr:cNvSpPr txBox="1"/>
      </cdr:nvSpPr>
      <cdr:spPr>
        <a:xfrm xmlns:a="http://schemas.openxmlformats.org/drawingml/2006/main">
          <a:off x="1253026" y="957334"/>
          <a:ext cx="1712337" cy="93608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uk-UA" sz="1800" b="1" dirty="0" smtClean="0">
              <a:latin typeface="Times New Roman" panose="02020603050405020304" pitchFamily="18" charset="0"/>
              <a:cs typeface="Times New Roman" panose="02020603050405020304" pitchFamily="18" charset="0"/>
            </a:rPr>
            <a:t>Повна вища </a:t>
          </a:r>
        </a:p>
        <a:p xmlns:a="http://schemas.openxmlformats.org/drawingml/2006/main">
          <a:pPr algn="ctr"/>
          <a:r>
            <a:rPr lang="uk-UA" sz="1800" b="1" dirty="0" smtClean="0">
              <a:latin typeface="Times New Roman" panose="02020603050405020304" pitchFamily="18" charset="0"/>
              <a:cs typeface="Times New Roman" panose="02020603050405020304" pitchFamily="18" charset="0"/>
            </a:rPr>
            <a:t>освіта</a:t>
          </a:r>
        </a:p>
        <a:p xmlns:a="http://schemas.openxmlformats.org/drawingml/2006/main">
          <a:pPr algn="ctr"/>
          <a:r>
            <a:rPr lang="uk-UA" sz="1800" b="1" dirty="0" smtClean="0">
              <a:latin typeface="Times New Roman" panose="02020603050405020304" pitchFamily="18" charset="0"/>
              <a:cs typeface="Times New Roman" panose="02020603050405020304" pitchFamily="18" charset="0"/>
            </a:rPr>
            <a:t>50 %</a:t>
          </a:r>
          <a:endParaRPr lang="ru-RU" sz="1800"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0.60471</cdr:x>
      <cdr:y>0.27692</cdr:y>
    </cdr:from>
    <cdr:to>
      <cdr:x>0.72106</cdr:x>
      <cdr:y>0.54769</cdr:y>
    </cdr:to>
    <cdr:sp macro="" textlink="">
      <cdr:nvSpPr>
        <cdr:cNvPr id="4" name="TextBox 3"/>
        <cdr:cNvSpPr txBox="1"/>
      </cdr:nvSpPr>
      <cdr:spPr>
        <a:xfrm xmlns:a="http://schemas.openxmlformats.org/drawingml/2006/main">
          <a:off x="3938036" y="957334"/>
          <a:ext cx="757703" cy="93608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uk-UA" sz="1800" b="1" dirty="0" smtClean="0">
              <a:latin typeface="Times New Roman" panose="02020603050405020304" pitchFamily="18" charset="0"/>
              <a:cs typeface="Times New Roman" panose="02020603050405020304" pitchFamily="18" charset="0"/>
            </a:rPr>
            <a:t>Неповна вища</a:t>
          </a:r>
        </a:p>
        <a:p xmlns:a="http://schemas.openxmlformats.org/drawingml/2006/main">
          <a:pPr algn="ctr"/>
          <a:r>
            <a:rPr lang="uk-UA" sz="1800" b="1" dirty="0" smtClean="0">
              <a:latin typeface="Times New Roman" panose="02020603050405020304" pitchFamily="18" charset="0"/>
              <a:cs typeface="Times New Roman" panose="02020603050405020304" pitchFamily="18" charset="0"/>
            </a:rPr>
            <a:t> </a:t>
          </a:r>
          <a:r>
            <a:rPr lang="uk-UA" sz="1800" b="1" dirty="0">
              <a:latin typeface="Times New Roman" panose="02020603050405020304" pitchFamily="18" charset="0"/>
              <a:cs typeface="Times New Roman" panose="02020603050405020304" pitchFamily="18" charset="0"/>
            </a:rPr>
            <a:t>освіта</a:t>
          </a:r>
        </a:p>
        <a:p xmlns:a="http://schemas.openxmlformats.org/drawingml/2006/main">
          <a:pPr algn="ctr"/>
          <a:r>
            <a:rPr lang="uk-UA" sz="1800" b="1" dirty="0">
              <a:latin typeface="Times New Roman" panose="02020603050405020304" pitchFamily="18" charset="0"/>
              <a:cs typeface="Times New Roman" panose="02020603050405020304" pitchFamily="18" charset="0"/>
            </a:rPr>
            <a:t>50 %</a:t>
          </a:r>
          <a:endParaRPr lang="ru-RU" sz="1800" b="1" dirty="0">
            <a:latin typeface="Times New Roman" panose="02020603050405020304" pitchFamily="18" charset="0"/>
            <a:cs typeface="Times New Roman" panose="02020603050405020304" pitchFamily="18" charset="0"/>
          </a:endParaRPr>
        </a:p>
        <a:p xmlns:a="http://schemas.openxmlformats.org/drawingml/2006/main">
          <a:endParaRPr lang="ru-RU"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130F53-BCA8-4546-AA15-ADB0B543E3E6}" type="datetimeFigureOut">
              <a:rPr lang="uk-UA" smtClean="0"/>
              <a:t>19.05.2023</a:t>
            </a:fld>
            <a:endParaRPr lang="uk-UA"/>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731BEE-0E6B-459D-8664-2CFA8752D9FC}" type="slidenum">
              <a:rPr lang="uk-UA" smtClean="0"/>
              <a:t>‹#›</a:t>
            </a:fld>
            <a:endParaRPr lang="uk-UA"/>
          </a:p>
        </p:txBody>
      </p:sp>
    </p:spTree>
    <p:extLst>
      <p:ext uri="{BB962C8B-B14F-4D97-AF65-F5344CB8AC3E}">
        <p14:creationId xmlns:p14="http://schemas.microsoft.com/office/powerpoint/2010/main" val="2192931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7731BEE-0E6B-459D-8664-2CFA8752D9FC}" type="slidenum">
              <a:rPr lang="uk-UA" smtClean="0"/>
              <a:t>1</a:t>
            </a:fld>
            <a:endParaRPr lang="uk-UA"/>
          </a:p>
        </p:txBody>
      </p:sp>
    </p:spTree>
    <p:extLst>
      <p:ext uri="{BB962C8B-B14F-4D97-AF65-F5344CB8AC3E}">
        <p14:creationId xmlns:p14="http://schemas.microsoft.com/office/powerpoint/2010/main" val="3247584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7731BEE-0E6B-459D-8664-2CFA8752D9FC}" type="slidenum">
              <a:rPr lang="uk-UA" smtClean="0"/>
              <a:t>2</a:t>
            </a:fld>
            <a:endParaRPr lang="uk-UA"/>
          </a:p>
        </p:txBody>
      </p:sp>
    </p:spTree>
    <p:extLst>
      <p:ext uri="{BB962C8B-B14F-4D97-AF65-F5344CB8AC3E}">
        <p14:creationId xmlns:p14="http://schemas.microsoft.com/office/powerpoint/2010/main" val="3247584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7731BEE-0E6B-459D-8664-2CFA8752D9FC}" type="slidenum">
              <a:rPr lang="uk-UA" smtClean="0"/>
              <a:t>4</a:t>
            </a:fld>
            <a:endParaRPr lang="uk-UA"/>
          </a:p>
        </p:txBody>
      </p:sp>
    </p:spTree>
    <p:extLst>
      <p:ext uri="{BB962C8B-B14F-4D97-AF65-F5344CB8AC3E}">
        <p14:creationId xmlns:p14="http://schemas.microsoft.com/office/powerpoint/2010/main" val="3247584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19"/>
            <a:ext cx="7772400" cy="1102519"/>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19.05.2023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19.05.2023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05979"/>
            <a:ext cx="2057400" cy="4388644"/>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05979"/>
            <a:ext cx="6019800" cy="438864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19.05.2023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19.05.2023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19.05.2023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19.05.2023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19.05.2023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19.05.2023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19.05.2023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04787"/>
            <a:ext cx="3008313" cy="871538"/>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19.05.2023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0"/>
            <a:ext cx="5486400" cy="425054"/>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19.05.2023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19.05.2023</a:t>
            </a:fld>
            <a:endParaRPr lang="ru-RU"/>
          </a:p>
        </p:txBody>
      </p:sp>
      <p:sp>
        <p:nvSpPr>
          <p:cNvPr id="5" name="Нижний колонтитул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6.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ÐÐ¾Ð²âÑÐ·Ð°Ð½Ðµ Ð·Ð¾Ð±ÑÐ°Ð¶ÐµÐ½Ð½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384"/>
            <a:ext cx="9252520" cy="5198045"/>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511460" y="555526"/>
            <a:ext cx="8525036" cy="1656184"/>
          </a:xfrm>
        </p:spPr>
        <p:txBody>
          <a:bodyPr>
            <a:noAutofit/>
          </a:bodyPr>
          <a:lstStyle/>
          <a:p>
            <a:r>
              <a:rPr lang="uk-UA" sz="2400" dirty="0" smtClean="0">
                <a:latin typeface="Times New Roman" panose="02020603050405020304" pitchFamily="18" charset="0"/>
                <a:cs typeface="Times New Roman" panose="02020603050405020304" pitchFamily="18" charset="0"/>
              </a:rPr>
              <a:t>КОМУНАЛЬНИЙ ДОШКІЛЬНИЙ НАВЧАЛЬНИЙ ЗАКЛАД (ЯСЛА-САДОК) №6 «СОНЕЧКО» КОМБІНОВАНОГО ТИПУ ВІЛЬНОГІРСЬКОЇ МІСЬКОЇ РАДИ </a:t>
            </a:r>
            <a:br>
              <a:rPr lang="uk-UA" sz="2400" dirty="0" smtClean="0">
                <a:latin typeface="Times New Roman" panose="02020603050405020304" pitchFamily="18" charset="0"/>
                <a:cs typeface="Times New Roman" panose="02020603050405020304" pitchFamily="18" charset="0"/>
              </a:rPr>
            </a:br>
            <a:r>
              <a:rPr lang="uk-UA" sz="2400" dirty="0" smtClean="0">
                <a:latin typeface="Times New Roman" panose="02020603050405020304" pitchFamily="18" charset="0"/>
                <a:cs typeface="Times New Roman" panose="02020603050405020304" pitchFamily="18" charset="0"/>
              </a:rPr>
              <a:t>ДНІПРОПЕТРОВСЬКОЇ ОБЛАСТІ</a:t>
            </a:r>
            <a:br>
              <a:rPr lang="uk-UA" sz="2400" dirty="0" smtClean="0">
                <a:latin typeface="Times New Roman" panose="02020603050405020304" pitchFamily="18" charset="0"/>
                <a:cs typeface="Times New Roman" panose="02020603050405020304" pitchFamily="18" charset="0"/>
              </a:rPr>
            </a:br>
            <a:r>
              <a:rPr lang="uk-UA" sz="2400" dirty="0" smtClean="0">
                <a:latin typeface="Times New Roman" panose="02020603050405020304" pitchFamily="18" charset="0"/>
                <a:cs typeface="Times New Roman" panose="02020603050405020304" pitchFamily="18" charset="0"/>
              </a:rPr>
              <a:t>(КЗДО №6) </a:t>
            </a:r>
            <a:r>
              <a:rPr lang="ru-RU" sz="2600" b="1" dirty="0">
                <a:solidFill>
                  <a:schemeClr val="accent3">
                    <a:lumMod val="50000"/>
                  </a:schemeClr>
                </a:solidFill>
                <a:latin typeface="Times New Roman" pitchFamily="18" charset="0"/>
                <a:cs typeface="Times New Roman" pitchFamily="18" charset="0"/>
              </a:rPr>
              <a:t/>
            </a:r>
            <a:br>
              <a:rPr lang="ru-RU" sz="2600" b="1" dirty="0">
                <a:solidFill>
                  <a:schemeClr val="accent3">
                    <a:lumMod val="50000"/>
                  </a:schemeClr>
                </a:solidFill>
                <a:latin typeface="Times New Roman" pitchFamily="18" charset="0"/>
                <a:cs typeface="Times New Roman" pitchFamily="18" charset="0"/>
              </a:rPr>
            </a:br>
            <a:endParaRPr lang="ru-RU" sz="2600" b="1" dirty="0">
              <a:solidFill>
                <a:schemeClr val="accent3">
                  <a:lumMod val="50000"/>
                </a:schemeClr>
              </a:solidFill>
              <a:latin typeface="Times New Roman" pitchFamily="18" charset="0"/>
              <a:cs typeface="Times New Roman" pitchFamily="18" charset="0"/>
            </a:endParaRPr>
          </a:p>
        </p:txBody>
      </p:sp>
      <p:pic>
        <p:nvPicPr>
          <p:cNvPr id="7" name="Рисунок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2571750"/>
            <a:ext cx="3048339" cy="2286254"/>
          </a:xfrm>
          <a:prstGeom prst="round2DiagRect">
            <a:avLst>
              <a:gd name="adj1" fmla="val 16667"/>
              <a:gd name="adj2" fmla="val 0"/>
            </a:avLst>
          </a:prstGeom>
          <a:ln w="19050">
            <a:solidFill>
              <a:srgbClr val="00B050"/>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Объект 5"/>
          <p:cNvSpPr>
            <a:spLocks noGrp="1"/>
          </p:cNvSpPr>
          <p:nvPr>
            <p:ph idx="1"/>
          </p:nvPr>
        </p:nvSpPr>
        <p:spPr>
          <a:xfrm>
            <a:off x="4283968" y="2643758"/>
            <a:ext cx="4402832" cy="1950864"/>
          </a:xfrm>
        </p:spPr>
        <p:txBody>
          <a:bodyPr/>
          <a:lstStyle/>
          <a:p>
            <a:pPr marL="0" indent="0" algn="ctr">
              <a:buNone/>
            </a:pPr>
            <a:r>
              <a:rPr lang="uk-UA" altLang="ru-RU" b="1" dirty="0">
                <a:solidFill>
                  <a:srgbClr val="003300"/>
                </a:solidFill>
                <a:latin typeface="Times New Roman" pitchFamily="18" charset="0"/>
              </a:rPr>
              <a:t>Пушкарь </a:t>
            </a:r>
          </a:p>
          <a:p>
            <a:pPr marL="0" indent="0" algn="ctr">
              <a:buNone/>
            </a:pPr>
            <a:r>
              <a:rPr lang="uk-UA" altLang="ru-RU" b="1" dirty="0">
                <a:solidFill>
                  <a:srgbClr val="003300"/>
                </a:solidFill>
                <a:latin typeface="Times New Roman" pitchFamily="18" charset="0"/>
              </a:rPr>
              <a:t>Галина Анатоліївна</a:t>
            </a:r>
          </a:p>
          <a:p>
            <a:pPr marL="0" indent="0" algn="ctr">
              <a:buNone/>
            </a:pPr>
            <a:r>
              <a:rPr lang="uk-UA" altLang="ru-RU" b="1" dirty="0">
                <a:solidFill>
                  <a:srgbClr val="003300"/>
                </a:solidFill>
                <a:latin typeface="Times New Roman" pitchFamily="18" charset="0"/>
              </a:rPr>
              <a:t>Директор КЗДО</a:t>
            </a:r>
          </a:p>
          <a:p>
            <a:endParaRPr lang="ru-RU" dirty="0"/>
          </a:p>
        </p:txBody>
      </p:sp>
    </p:spTree>
    <p:extLst>
      <p:ext uri="{BB962C8B-B14F-4D97-AF65-F5344CB8AC3E}">
        <p14:creationId xmlns:p14="http://schemas.microsoft.com/office/powerpoint/2010/main" val="291722684"/>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ÐÐ¾Ð²âÑÐ·Ð°Ð½Ðµ Ð·Ð¾Ð±ÑÐ°Ð¶ÐµÐ½Ð½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007"/>
            <a:ext cx="9252520" cy="5198045"/>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51520" y="-1089508"/>
            <a:ext cx="8784976" cy="2308324"/>
          </a:xfrm>
          <a:prstGeom prst="rect">
            <a:avLst/>
          </a:prstGeom>
        </p:spPr>
        <p:txBody>
          <a:bodyPr wrap="square">
            <a:spAutoFit/>
          </a:bodyPr>
          <a:lstStyle/>
          <a:p>
            <a:endParaRPr lang="uk-UA" dirty="0" smtClean="0">
              <a:latin typeface="Times New Roman" panose="02020603050405020304" pitchFamily="18" charset="0"/>
              <a:cs typeface="Times New Roman" panose="02020603050405020304" pitchFamily="18" charset="0"/>
            </a:endParaRPr>
          </a:p>
          <a:p>
            <a:endParaRPr lang="uk-UA" dirty="0">
              <a:latin typeface="Times New Roman" panose="02020603050405020304" pitchFamily="18" charset="0"/>
              <a:cs typeface="Times New Roman" panose="02020603050405020304" pitchFamily="18" charset="0"/>
            </a:endParaRPr>
          </a:p>
          <a:p>
            <a:endParaRPr lang="uk-UA" dirty="0" smtClean="0">
              <a:latin typeface="Times New Roman" panose="02020603050405020304" pitchFamily="18" charset="0"/>
              <a:cs typeface="Times New Roman" panose="02020603050405020304" pitchFamily="18" charset="0"/>
            </a:endParaRPr>
          </a:p>
          <a:p>
            <a:endParaRPr lang="uk-UA" dirty="0">
              <a:latin typeface="Times New Roman" panose="02020603050405020304" pitchFamily="18" charset="0"/>
              <a:cs typeface="Times New Roman" panose="02020603050405020304" pitchFamily="18" charset="0"/>
            </a:endParaRPr>
          </a:p>
          <a:p>
            <a:endParaRPr lang="uk-UA" dirty="0" smtClean="0">
              <a:latin typeface="Times New Roman" panose="02020603050405020304" pitchFamily="18" charset="0"/>
              <a:cs typeface="Times New Roman" panose="02020603050405020304" pitchFamily="18" charset="0"/>
            </a:endParaRPr>
          </a:p>
          <a:p>
            <a:endParaRPr lang="uk-UA" dirty="0">
              <a:latin typeface="Times New Roman" panose="02020603050405020304" pitchFamily="18" charset="0"/>
              <a:cs typeface="Times New Roman" panose="02020603050405020304" pitchFamily="18" charset="0"/>
            </a:endParaRPr>
          </a:p>
          <a:p>
            <a:endParaRPr lang="uk-UA" dirty="0" smtClean="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7" name="Скругленный прямоугольник 6"/>
          <p:cNvSpPr/>
          <p:nvPr/>
        </p:nvSpPr>
        <p:spPr>
          <a:xfrm>
            <a:off x="2071688" y="4299942"/>
            <a:ext cx="2214562" cy="5715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r>
              <a:rPr lang="uk-UA" b="1" dirty="0">
                <a:solidFill>
                  <a:schemeClr val="tx1"/>
                </a:solidFill>
                <a:latin typeface="Times New Roman" panose="02020603050405020304" pitchFamily="18" charset="0"/>
                <a:cs typeface="Times New Roman" panose="02020603050405020304" pitchFamily="18" charset="0"/>
              </a:rPr>
              <a:t>МРІЯ </a:t>
            </a:r>
            <a:endParaRPr lang="ru-RU" dirty="0">
              <a:latin typeface="Times New Roman" panose="02020603050405020304" pitchFamily="18" charset="0"/>
              <a:cs typeface="Times New Roman" panose="02020603050405020304" pitchFamily="18" charset="0"/>
            </a:endParaRPr>
          </a:p>
        </p:txBody>
      </p:sp>
      <p:sp>
        <p:nvSpPr>
          <p:cNvPr id="8" name="Скругленный прямоугольник 7"/>
          <p:cNvSpPr/>
          <p:nvPr/>
        </p:nvSpPr>
        <p:spPr>
          <a:xfrm>
            <a:off x="2500313" y="2931790"/>
            <a:ext cx="2357437" cy="571500"/>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eaLnBrk="1" hangingPunct="1">
              <a:defRPr/>
            </a:pPr>
            <a:r>
              <a:rPr lang="uk-UA" b="1" dirty="0">
                <a:solidFill>
                  <a:schemeClr val="tx1"/>
                </a:solidFill>
                <a:latin typeface="Times New Roman" panose="02020603050405020304" pitchFamily="18" charset="0"/>
                <a:cs typeface="Times New Roman" panose="02020603050405020304" pitchFamily="18" charset="0"/>
              </a:rPr>
              <a:t>ОПОРА І ДОПОМОГА </a:t>
            </a:r>
            <a:endParaRPr lang="ru-RU" dirty="0">
              <a:latin typeface="Times New Roman" panose="02020603050405020304" pitchFamily="18" charset="0"/>
              <a:cs typeface="Times New Roman" panose="02020603050405020304" pitchFamily="18" charset="0"/>
            </a:endParaRPr>
          </a:p>
        </p:txBody>
      </p:sp>
      <p:sp>
        <p:nvSpPr>
          <p:cNvPr id="9" name="Скругленный прямоугольник 8"/>
          <p:cNvSpPr/>
          <p:nvPr/>
        </p:nvSpPr>
        <p:spPr>
          <a:xfrm>
            <a:off x="2428875" y="1605754"/>
            <a:ext cx="2357438" cy="571500"/>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r>
              <a:rPr lang="uk-UA" b="1" dirty="0">
                <a:solidFill>
                  <a:schemeClr val="tx1"/>
                </a:solidFill>
                <a:latin typeface="Times New Roman" panose="02020603050405020304" pitchFamily="18" charset="0"/>
                <a:cs typeface="Times New Roman" panose="02020603050405020304" pitchFamily="18" charset="0"/>
              </a:rPr>
              <a:t>ГОРДІСТЬ</a:t>
            </a:r>
            <a:endParaRPr lang="ru-RU" dirty="0">
              <a:latin typeface="Times New Roman" panose="02020603050405020304" pitchFamily="18" charset="0"/>
              <a:cs typeface="Times New Roman" panose="02020603050405020304" pitchFamily="18" charset="0"/>
            </a:endParaRPr>
          </a:p>
        </p:txBody>
      </p:sp>
      <p:sp>
        <p:nvSpPr>
          <p:cNvPr id="10" name="Скругленный прямоугольник 9"/>
          <p:cNvSpPr/>
          <p:nvPr/>
        </p:nvSpPr>
        <p:spPr>
          <a:xfrm>
            <a:off x="5429250" y="1707654"/>
            <a:ext cx="2928938" cy="785812"/>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r>
              <a:rPr lang="uk-UA" b="1" dirty="0">
                <a:solidFill>
                  <a:schemeClr val="tx1"/>
                </a:solidFill>
                <a:latin typeface="Times New Roman" panose="02020603050405020304" pitchFamily="18" charset="0"/>
                <a:cs typeface="Times New Roman" panose="02020603050405020304" pitchFamily="18" charset="0"/>
              </a:rPr>
              <a:t>це наші вихованці.</a:t>
            </a:r>
            <a:endParaRPr lang="ru-RU" dirty="0">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5429250" y="2643758"/>
            <a:ext cx="2928938" cy="1071563"/>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eaLnBrk="1" hangingPunct="1">
              <a:defRPr/>
            </a:pPr>
            <a:r>
              <a:rPr lang="uk-UA" b="1" dirty="0">
                <a:solidFill>
                  <a:schemeClr val="tx1"/>
                </a:solidFill>
                <a:latin typeface="Times New Roman" panose="02020603050405020304" pitchFamily="18" charset="0"/>
                <a:cs typeface="Times New Roman" panose="02020603050405020304" pitchFamily="18" charset="0"/>
              </a:rPr>
              <a:t>це наші батьки та спонсори, їх турбота, зацікавленість і добросовісність.</a:t>
            </a:r>
            <a:endParaRPr lang="ru-RU" dirty="0">
              <a:latin typeface="Times New Roman" panose="02020603050405020304" pitchFamily="18" charset="0"/>
              <a:cs typeface="Times New Roman" panose="02020603050405020304" pitchFamily="18" charset="0"/>
            </a:endParaRPr>
          </a:p>
        </p:txBody>
      </p:sp>
      <p:sp>
        <p:nvSpPr>
          <p:cNvPr id="12" name="Скругленный прямоугольник 11"/>
          <p:cNvSpPr/>
          <p:nvPr/>
        </p:nvSpPr>
        <p:spPr>
          <a:xfrm>
            <a:off x="5321175" y="3867894"/>
            <a:ext cx="3643313" cy="1071563"/>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eaLnBrk="1" hangingPunct="1">
              <a:lnSpc>
                <a:spcPct val="80000"/>
              </a:lnSpc>
              <a:defRPr/>
            </a:pPr>
            <a:r>
              <a:rPr lang="uk-UA" sz="1600" b="1" dirty="0">
                <a:solidFill>
                  <a:schemeClr val="tx1"/>
                </a:solidFill>
                <a:latin typeface="Times New Roman" panose="02020603050405020304" pitchFamily="18" charset="0"/>
                <a:cs typeface="Times New Roman" panose="02020603050405020304" pitchFamily="18" charset="0"/>
              </a:rPr>
              <a:t>щоб хлопчики і дівчатка  йшли в життя з відкритими серцями, з любов'ю до людей і природи, бажанням творити красу і добро на землі .</a:t>
            </a:r>
            <a:endParaRPr lang="ru-RU" sz="1600" b="1" dirty="0">
              <a:solidFill>
                <a:schemeClr val="tx1"/>
              </a:solidFill>
              <a:latin typeface="Times New Roman" panose="02020603050405020304" pitchFamily="18" charset="0"/>
              <a:cs typeface="Times New Roman" panose="02020603050405020304" pitchFamily="18" charset="0"/>
            </a:endParaRPr>
          </a:p>
        </p:txBody>
      </p:sp>
      <p:sp>
        <p:nvSpPr>
          <p:cNvPr id="13" name="Стрелка углом 12"/>
          <p:cNvSpPr/>
          <p:nvPr/>
        </p:nvSpPr>
        <p:spPr>
          <a:xfrm>
            <a:off x="1357313" y="1605754"/>
            <a:ext cx="1071562" cy="1214438"/>
          </a:xfrm>
          <a:prstGeom prst="bentArrow">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ru-RU">
              <a:solidFill>
                <a:schemeClr val="tx1"/>
              </a:solidFill>
              <a:latin typeface="Times New Roman" panose="02020603050405020304" pitchFamily="18" charset="0"/>
              <a:cs typeface="Times New Roman" panose="02020603050405020304" pitchFamily="18" charset="0"/>
            </a:endParaRPr>
          </a:p>
        </p:txBody>
      </p:sp>
      <p:sp>
        <p:nvSpPr>
          <p:cNvPr id="14" name="Стрелка углом 13"/>
          <p:cNvSpPr/>
          <p:nvPr/>
        </p:nvSpPr>
        <p:spPr>
          <a:xfrm rot="10800000" flipH="1">
            <a:off x="1357313" y="2534442"/>
            <a:ext cx="1071562" cy="1071562"/>
          </a:xfrm>
          <a:prstGeom prst="bentArrow">
            <a:avLst>
              <a:gd name="adj1" fmla="val 25000"/>
              <a:gd name="adj2" fmla="val 26185"/>
              <a:gd name="adj3" fmla="val 25000"/>
              <a:gd name="adj4" fmla="val 43750"/>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ru-RU">
              <a:solidFill>
                <a:schemeClr val="tx1"/>
              </a:solidFill>
              <a:latin typeface="Times New Roman" panose="02020603050405020304" pitchFamily="18" charset="0"/>
              <a:cs typeface="Times New Roman" panose="02020603050405020304" pitchFamily="18" charset="0"/>
            </a:endParaRPr>
          </a:p>
        </p:txBody>
      </p:sp>
      <p:sp>
        <p:nvSpPr>
          <p:cNvPr id="15" name="Стрелка углом 14"/>
          <p:cNvSpPr/>
          <p:nvPr/>
        </p:nvSpPr>
        <p:spPr>
          <a:xfrm rot="10800000" flipH="1">
            <a:off x="928688" y="2748754"/>
            <a:ext cx="1000125" cy="2214563"/>
          </a:xfrm>
          <a:prstGeom prst="bentArrow">
            <a:avLst>
              <a:gd name="adj1" fmla="val 25000"/>
              <a:gd name="adj2" fmla="val 26777"/>
              <a:gd name="adj3" fmla="val 28555"/>
              <a:gd name="adj4" fmla="val 71445"/>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ru-RU">
              <a:solidFill>
                <a:schemeClr val="tx1"/>
              </a:solidFill>
              <a:latin typeface="Times New Roman" panose="02020603050405020304" pitchFamily="18" charset="0"/>
              <a:cs typeface="Times New Roman" panose="02020603050405020304" pitchFamily="18" charset="0"/>
            </a:endParaRPr>
          </a:p>
        </p:txBody>
      </p:sp>
      <p:sp>
        <p:nvSpPr>
          <p:cNvPr id="16" name="Стрелка углом 15"/>
          <p:cNvSpPr/>
          <p:nvPr/>
        </p:nvSpPr>
        <p:spPr>
          <a:xfrm rot="10800000" flipH="1" flipV="1">
            <a:off x="928688" y="319879"/>
            <a:ext cx="1000125" cy="2357438"/>
          </a:xfrm>
          <a:prstGeom prst="bentArrow">
            <a:avLst>
              <a:gd name="adj1" fmla="val 25000"/>
              <a:gd name="adj2" fmla="val 26777"/>
              <a:gd name="adj3" fmla="val 28555"/>
              <a:gd name="adj4" fmla="val 71445"/>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ru-RU">
              <a:solidFill>
                <a:schemeClr val="tx1"/>
              </a:solidFill>
              <a:latin typeface="Times New Roman" panose="02020603050405020304" pitchFamily="18" charset="0"/>
              <a:cs typeface="Times New Roman" panose="02020603050405020304" pitchFamily="18" charset="0"/>
            </a:endParaRPr>
          </a:p>
        </p:txBody>
      </p:sp>
      <p:sp>
        <p:nvSpPr>
          <p:cNvPr id="17" name="Скругленный прямоугольник 16"/>
          <p:cNvSpPr/>
          <p:nvPr/>
        </p:nvSpPr>
        <p:spPr>
          <a:xfrm>
            <a:off x="2000250" y="267494"/>
            <a:ext cx="2357438" cy="571500"/>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r>
              <a:rPr lang="uk-UA" b="1" dirty="0">
                <a:solidFill>
                  <a:schemeClr val="tx1"/>
                </a:solidFill>
                <a:latin typeface="Times New Roman" panose="02020603050405020304" pitchFamily="18" charset="0"/>
                <a:cs typeface="Times New Roman" panose="02020603050405020304" pitchFamily="18" charset="0"/>
              </a:rPr>
              <a:t>СИЛА</a:t>
            </a:r>
            <a:endParaRPr lang="ru-RU" dirty="0">
              <a:latin typeface="Times New Roman" panose="02020603050405020304" pitchFamily="18" charset="0"/>
              <a:cs typeface="Times New Roman" panose="02020603050405020304" pitchFamily="18" charset="0"/>
            </a:endParaRPr>
          </a:p>
        </p:txBody>
      </p:sp>
      <p:cxnSp>
        <p:nvCxnSpPr>
          <p:cNvPr id="18" name="Прямая со стрелкой 17"/>
          <p:cNvCxnSpPr>
            <a:stCxn id="17" idx="3"/>
          </p:cNvCxnSpPr>
          <p:nvPr/>
        </p:nvCxnSpPr>
        <p:spPr>
          <a:xfrm>
            <a:off x="4357688" y="553244"/>
            <a:ext cx="608930" cy="362322"/>
          </a:xfrm>
          <a:prstGeom prst="straightConnector1">
            <a:avLst/>
          </a:prstGeom>
          <a:ln>
            <a:solidFill>
              <a:srgbClr val="CC3399"/>
            </a:solidFill>
            <a:tailEnd type="arrow"/>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a:stCxn id="9" idx="3"/>
            <a:endCxn id="10" idx="1"/>
          </p:cNvCxnSpPr>
          <p:nvPr/>
        </p:nvCxnSpPr>
        <p:spPr>
          <a:xfrm>
            <a:off x="4786313" y="1891504"/>
            <a:ext cx="642937" cy="209056"/>
          </a:xfrm>
          <a:prstGeom prst="straightConnector1">
            <a:avLst/>
          </a:prstGeom>
          <a:ln>
            <a:solidFill>
              <a:srgbClr val="CC3399"/>
            </a:solidFill>
            <a:tailEnd type="arrow"/>
          </a:ln>
        </p:spPr>
        <p:style>
          <a:lnRef idx="1">
            <a:schemeClr val="accent1"/>
          </a:lnRef>
          <a:fillRef idx="0">
            <a:schemeClr val="accent1"/>
          </a:fillRef>
          <a:effectRef idx="0">
            <a:schemeClr val="accent1"/>
          </a:effectRef>
          <a:fontRef idx="minor">
            <a:schemeClr val="tx1"/>
          </a:fontRef>
        </p:style>
      </p:cxnSp>
      <p:cxnSp>
        <p:nvCxnSpPr>
          <p:cNvPr id="20" name="Соединительная линия уступом 19"/>
          <p:cNvCxnSpPr>
            <a:stCxn id="8" idx="3"/>
            <a:endCxn id="11" idx="1"/>
          </p:cNvCxnSpPr>
          <p:nvPr/>
        </p:nvCxnSpPr>
        <p:spPr>
          <a:xfrm flipV="1">
            <a:off x="4857750" y="3179540"/>
            <a:ext cx="571500" cy="38000"/>
          </a:xfrm>
          <a:prstGeom prst="bentConnector3">
            <a:avLst>
              <a:gd name="adj1" fmla="val 50000"/>
            </a:avLst>
          </a:prstGeom>
          <a:ln>
            <a:solidFill>
              <a:srgbClr val="CC3399"/>
            </a:solidFill>
            <a:tailEnd type="arrow"/>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a:stCxn id="7" idx="3"/>
            <a:endCxn id="12" idx="1"/>
          </p:cNvCxnSpPr>
          <p:nvPr/>
        </p:nvCxnSpPr>
        <p:spPr>
          <a:xfrm flipV="1">
            <a:off x="4286250" y="4403676"/>
            <a:ext cx="1034925" cy="182016"/>
          </a:xfrm>
          <a:prstGeom prst="straightConnector1">
            <a:avLst/>
          </a:prstGeom>
          <a:ln>
            <a:solidFill>
              <a:srgbClr val="CC3399"/>
            </a:solidFill>
            <a:tailEnd type="arrow"/>
          </a:ln>
        </p:spPr>
        <p:style>
          <a:lnRef idx="1">
            <a:schemeClr val="accent1"/>
          </a:lnRef>
          <a:fillRef idx="0">
            <a:schemeClr val="accent1"/>
          </a:fillRef>
          <a:effectRef idx="0">
            <a:schemeClr val="accent1"/>
          </a:effectRef>
          <a:fontRef idx="minor">
            <a:schemeClr val="tx1"/>
          </a:fontRef>
        </p:style>
      </p:cxnSp>
      <p:sp>
        <p:nvSpPr>
          <p:cNvPr id="22" name="Скругленный прямоугольник 21"/>
          <p:cNvSpPr/>
          <p:nvPr/>
        </p:nvSpPr>
        <p:spPr>
          <a:xfrm>
            <a:off x="395536" y="2355847"/>
            <a:ext cx="1785938" cy="500063"/>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eaLnBrk="1" hangingPunct="1">
              <a:defRPr/>
            </a:pPr>
            <a:r>
              <a:rPr lang="uk-UA" b="1" dirty="0">
                <a:solidFill>
                  <a:schemeClr val="tx1"/>
                </a:solidFill>
                <a:latin typeface="Times New Roman" panose="02020603050405020304" pitchFamily="18" charset="0"/>
                <a:cs typeface="Times New Roman" panose="02020603050405020304" pitchFamily="18" charset="0"/>
              </a:rPr>
              <a:t>НАША</a:t>
            </a:r>
            <a:endParaRPr lang="ru-RU" b="1" dirty="0">
              <a:solidFill>
                <a:schemeClr val="tx1"/>
              </a:solidFill>
              <a:latin typeface="Times New Roman" panose="02020603050405020304" pitchFamily="18" charset="0"/>
              <a:cs typeface="Times New Roman" panose="02020603050405020304" pitchFamily="18" charset="0"/>
            </a:endParaRPr>
          </a:p>
        </p:txBody>
      </p:sp>
      <p:sp>
        <p:nvSpPr>
          <p:cNvPr id="23" name="Скругленный прямоугольник 22"/>
          <p:cNvSpPr/>
          <p:nvPr/>
        </p:nvSpPr>
        <p:spPr>
          <a:xfrm>
            <a:off x="4966618" y="267494"/>
            <a:ext cx="3854202" cy="1338486"/>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r>
              <a:rPr lang="uk-UA" sz="1600" b="1" dirty="0">
                <a:solidFill>
                  <a:schemeClr val="tx1"/>
                </a:solidFill>
                <a:latin typeface="Times New Roman" panose="02020603050405020304" pitchFamily="18" charset="0"/>
                <a:cs typeface="Times New Roman" panose="02020603050405020304" pitchFamily="18" charset="0"/>
              </a:rPr>
              <a:t>це постійне прагнення кожного педагога до самовдосконалення,  відданості обраній справі, уміння робити все можливе для сталого розвитку вихованців</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80705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ÐÐ¾Ð²âÑÐ·Ð°Ð½Ðµ Ð·Ð¾Ð±ÑÐ°Ð¶ÐµÐ½Ð½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384"/>
            <a:ext cx="9252520" cy="5198045"/>
          </a:xfrm>
          <a:prstGeom prst="rect">
            <a:avLst/>
          </a:prstGeom>
          <a:noFill/>
          <a:extLst>
            <a:ext uri="{909E8E84-426E-40DD-AFC4-6F175D3DCCD1}">
              <a14:hiddenFill xmlns:a14="http://schemas.microsoft.com/office/drawing/2010/main">
                <a:solidFill>
                  <a:srgbClr val="FFFFFF"/>
                </a:solidFill>
              </a14:hiddenFill>
            </a:ext>
          </a:extLst>
        </p:spPr>
      </p:pic>
      <p:sp>
        <p:nvSpPr>
          <p:cNvPr id="7" name="Заголовок 1"/>
          <p:cNvSpPr txBox="1">
            <a:spLocks/>
          </p:cNvSpPr>
          <p:nvPr/>
        </p:nvSpPr>
        <p:spPr>
          <a:xfrm>
            <a:off x="508000" y="292100"/>
            <a:ext cx="8229600" cy="9937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sz="2800" b="1" kern="10" dirty="0">
                <a:ln w="9525">
                  <a:solidFill>
                    <a:srgbClr val="000000"/>
                  </a:solidFill>
                  <a:round/>
                  <a:headEnd/>
                  <a:tailEnd/>
                </a:ln>
                <a:solidFill>
                  <a:srgbClr val="3366FF"/>
                </a:solidFill>
                <a:latin typeface="Times New Roman" panose="02020603050405020304" pitchFamily="18" charset="0"/>
                <a:cs typeface="Times New Roman" panose="02020603050405020304" pitchFamily="18" charset="0"/>
              </a:rPr>
              <a:t>Освітній </a:t>
            </a:r>
            <a:r>
              <a:rPr lang="uk-UA" sz="2800" b="1" kern="10" dirty="0" smtClean="0">
                <a:ln w="9525">
                  <a:solidFill>
                    <a:srgbClr val="000000"/>
                  </a:solidFill>
                  <a:round/>
                  <a:headEnd/>
                  <a:tailEnd/>
                </a:ln>
                <a:solidFill>
                  <a:srgbClr val="3366FF"/>
                </a:solidFill>
                <a:latin typeface="Times New Roman" panose="02020603050405020304" pitchFamily="18" charset="0"/>
                <a:cs typeface="Times New Roman" panose="02020603050405020304" pitchFamily="18" charset="0"/>
              </a:rPr>
              <a:t>рівень педагогів нашого закладу</a:t>
            </a:r>
            <a:endParaRPr lang="uk-UA" sz="2800" b="1" kern="10" dirty="0">
              <a:ln w="9525">
                <a:solidFill>
                  <a:srgbClr val="000000"/>
                </a:solidFill>
                <a:round/>
                <a:headEnd/>
                <a:tailEnd/>
              </a:ln>
              <a:solidFill>
                <a:srgbClr val="3366FF"/>
              </a:solidFill>
              <a:latin typeface="Times New Roman" panose="02020603050405020304" pitchFamily="18" charset="0"/>
              <a:cs typeface="Times New Roman" panose="02020603050405020304" pitchFamily="18" charset="0"/>
            </a:endParaRPr>
          </a:p>
        </p:txBody>
      </p:sp>
      <p:graphicFrame>
        <p:nvGraphicFramePr>
          <p:cNvPr id="2" name="Объект 6"/>
          <p:cNvGraphicFramePr>
            <a:graphicFrameLocks/>
          </p:cNvGraphicFramePr>
          <p:nvPr>
            <p:extLst>
              <p:ext uri="{D42A27DB-BD31-4B8C-83A1-F6EECF244321}">
                <p14:modId xmlns:p14="http://schemas.microsoft.com/office/powerpoint/2010/main" val="1023768591"/>
              </p:ext>
            </p:extLst>
          </p:nvPr>
        </p:nvGraphicFramePr>
        <p:xfrm>
          <a:off x="1382440" y="1398414"/>
          <a:ext cx="6512272" cy="34570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215449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ÐÐ¾Ð²âÑÐ·Ð°Ð½Ðµ Ð·Ð¾Ð±ÑÐ°Ð¶ÐµÐ½Ð½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384"/>
            <a:ext cx="9252520" cy="519804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Диаграмма 10"/>
          <p:cNvGraphicFramePr>
            <a:graphicFrameLocks/>
          </p:cNvGraphicFramePr>
          <p:nvPr>
            <p:extLst>
              <p:ext uri="{D42A27DB-BD31-4B8C-83A1-F6EECF244321}">
                <p14:modId xmlns:p14="http://schemas.microsoft.com/office/powerpoint/2010/main" val="1037200788"/>
              </p:ext>
            </p:extLst>
          </p:nvPr>
        </p:nvGraphicFramePr>
        <p:xfrm>
          <a:off x="1835696" y="1131590"/>
          <a:ext cx="5998120" cy="3975546"/>
        </p:xfrm>
        <a:graphic>
          <a:graphicData uri="http://schemas.openxmlformats.org/drawingml/2006/chart">
            <c:chart xmlns:c="http://schemas.openxmlformats.org/drawingml/2006/chart" xmlns:r="http://schemas.openxmlformats.org/officeDocument/2006/relationships" r:id="rId3"/>
          </a:graphicData>
        </a:graphic>
      </p:graphicFrame>
      <p:sp>
        <p:nvSpPr>
          <p:cNvPr id="9" name="Заголовок 1"/>
          <p:cNvSpPr txBox="1">
            <a:spLocks/>
          </p:cNvSpPr>
          <p:nvPr/>
        </p:nvSpPr>
        <p:spPr>
          <a:xfrm>
            <a:off x="601216" y="267494"/>
            <a:ext cx="8229600" cy="9937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sz="2800" b="1" kern="10" dirty="0" smtClean="0">
                <a:ln w="9525">
                  <a:solidFill>
                    <a:srgbClr val="000000"/>
                  </a:solidFill>
                  <a:round/>
                  <a:headEnd/>
                  <a:tailEnd/>
                </a:ln>
                <a:solidFill>
                  <a:srgbClr val="3366FF"/>
                </a:solidFill>
                <a:latin typeface="Times New Roman" panose="02020603050405020304" pitchFamily="18" charset="0"/>
                <a:cs typeface="Times New Roman" panose="02020603050405020304" pitchFamily="18" charset="0"/>
              </a:rPr>
              <a:t>Кваліфікаційний рівень педагогів закладу</a:t>
            </a:r>
            <a:endParaRPr lang="uk-UA" sz="2800" b="1" kern="10" dirty="0">
              <a:ln w="9525">
                <a:solidFill>
                  <a:srgbClr val="000000"/>
                </a:solidFill>
                <a:round/>
                <a:headEnd/>
                <a:tailEnd/>
              </a:ln>
              <a:solidFill>
                <a:srgbClr val="3366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28444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ÐÐ¾Ð²âÑÐ·Ð°Ð½Ðµ Ð·Ð¾Ð±ÑÐ°Ð¶ÐµÐ½Ð½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384"/>
            <a:ext cx="9252520" cy="5198045"/>
          </a:xfrm>
          <a:prstGeom prst="rect">
            <a:avLst/>
          </a:prstGeom>
          <a:noFill/>
          <a:extLst>
            <a:ext uri="{909E8E84-426E-40DD-AFC4-6F175D3DCCD1}">
              <a14:hiddenFill xmlns:a14="http://schemas.microsoft.com/office/drawing/2010/main">
                <a:solidFill>
                  <a:srgbClr val="FFFFFF"/>
                </a:solidFill>
              </a14:hiddenFill>
            </a:ext>
          </a:extLst>
        </p:spPr>
      </p:pic>
      <p:sp>
        <p:nvSpPr>
          <p:cNvPr id="9" name="Заголовок 1"/>
          <p:cNvSpPr txBox="1">
            <a:spLocks/>
          </p:cNvSpPr>
          <p:nvPr/>
        </p:nvSpPr>
        <p:spPr>
          <a:xfrm>
            <a:off x="601216" y="267495"/>
            <a:ext cx="8229600" cy="504055"/>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sz="2800" b="1" kern="10" dirty="0" smtClean="0">
                <a:ln w="9525">
                  <a:solidFill>
                    <a:srgbClr val="000000"/>
                  </a:solidFill>
                  <a:round/>
                  <a:headEnd/>
                  <a:tailEnd/>
                </a:ln>
                <a:solidFill>
                  <a:srgbClr val="3366FF"/>
                </a:solidFill>
                <a:latin typeface="Times New Roman" panose="02020603050405020304" pitchFamily="18" charset="0"/>
                <a:cs typeface="Times New Roman" panose="02020603050405020304" pitchFamily="18" charset="0"/>
              </a:rPr>
              <a:t>Організація харчування</a:t>
            </a:r>
            <a:endParaRPr lang="uk-UA" sz="2800" b="1" kern="10" dirty="0">
              <a:ln w="9525">
                <a:solidFill>
                  <a:srgbClr val="000000"/>
                </a:solidFill>
                <a:round/>
                <a:headEnd/>
                <a:tailEnd/>
              </a:ln>
              <a:solidFill>
                <a:srgbClr val="3366FF"/>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341784" y="987574"/>
            <a:ext cx="8568952" cy="1754326"/>
          </a:xfrm>
          <a:prstGeom prst="rect">
            <a:avLst/>
          </a:prstGeom>
        </p:spPr>
        <p:txBody>
          <a:bodyPr wrap="square">
            <a:spAutoFit/>
          </a:bodyPr>
          <a:lstStyle/>
          <a:p>
            <a:pPr algn="just"/>
            <a:r>
              <a:rPr lang="uk-UA" dirty="0">
                <a:latin typeface="Times New Roman" panose="02020603050405020304" pitchFamily="18" charset="0"/>
                <a:cs typeface="Times New Roman" panose="02020603050405020304" pitchFamily="18" charset="0"/>
              </a:rPr>
              <a:t>Організація харчування дітей у закладі відповідає </a:t>
            </a:r>
            <a:r>
              <a:rPr lang="uk-UA" dirty="0" smtClean="0">
                <a:latin typeface="Times New Roman" panose="02020603050405020304" pitchFamily="18" charset="0"/>
                <a:cs typeface="Times New Roman" panose="02020603050405020304" pitchFamily="18" charset="0"/>
              </a:rPr>
              <a:t>вимогам Санітарного регламенту для дошкільних навчальних закладів, </a:t>
            </a:r>
            <a:r>
              <a:rPr lang="uk-UA" dirty="0">
                <a:latin typeface="Times New Roman" panose="02020603050405020304" pitchFamily="18" charset="0"/>
                <a:cs typeface="Times New Roman" panose="02020603050405020304" pitchFamily="18" charset="0"/>
              </a:rPr>
              <a:t>затвердженого наказом Міністерства охорони здоров’я України від 24.03.2016 № 234, постанови Кабінету Міністрів України від 24.03.2021 № 305 </a:t>
            </a:r>
            <a:r>
              <a:rPr lang="uk-UA" dirty="0" smtClean="0">
                <a:latin typeface="Times New Roman" panose="02020603050405020304" pitchFamily="18" charset="0"/>
                <a:cs typeface="Times New Roman" panose="02020603050405020304" pitchFamily="18" charset="0"/>
              </a:rPr>
              <a:t>Норми та Порядок організації харчування у закладах освіти та дитячих закладах оздоровлення та відпочинку</a:t>
            </a:r>
            <a:r>
              <a:rPr lang="uk-UA" dirty="0">
                <a:latin typeface="Times New Roman" panose="02020603050405020304" pitchFamily="18" charset="0"/>
                <a:cs typeface="Times New Roman" panose="02020603050405020304" pitchFamily="18" charset="0"/>
              </a:rPr>
              <a:t> та інших нормативно-правових актів з питань організації харчування дітей.  </a:t>
            </a:r>
            <a:endParaRPr lang="en-US" dirty="0">
              <a:latin typeface="Times New Roman" panose="02020603050405020304" pitchFamily="18" charset="0"/>
              <a:cs typeface="Times New Roman" panose="02020603050405020304" pitchFamily="18" charset="0"/>
            </a:endParaRPr>
          </a:p>
        </p:txBody>
      </p:sp>
      <p:pic>
        <p:nvPicPr>
          <p:cNvPr id="13314" name="Picture 2" descr="H:\видеофильм фото1\Харчування\DSC0487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2920200"/>
            <a:ext cx="3200901"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315" name="Picture 3" descr="H:\видеофильм фото1\Харчування\DSC0566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5853" y="2920200"/>
            <a:ext cx="3200901"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3559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ÐÐ¾Ð²âÑÐ·Ð°Ð½Ðµ Ð·Ð¾Ð±ÑÐ°Ð¶ÐµÐ½Ð½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384"/>
            <a:ext cx="9252520" cy="5198045"/>
          </a:xfrm>
          <a:prstGeom prst="rect">
            <a:avLst/>
          </a:prstGeom>
          <a:noFill/>
          <a:extLst>
            <a:ext uri="{909E8E84-426E-40DD-AFC4-6F175D3DCCD1}">
              <a14:hiddenFill xmlns:a14="http://schemas.microsoft.com/office/drawing/2010/main">
                <a:solidFill>
                  <a:srgbClr val="FFFFFF"/>
                </a:solidFill>
              </a14:hiddenFill>
            </a:ext>
          </a:extLst>
        </p:spPr>
      </p:pic>
      <p:sp>
        <p:nvSpPr>
          <p:cNvPr id="9" name="Заголовок 1"/>
          <p:cNvSpPr txBox="1">
            <a:spLocks/>
          </p:cNvSpPr>
          <p:nvPr/>
        </p:nvSpPr>
        <p:spPr>
          <a:xfrm>
            <a:off x="601216" y="267495"/>
            <a:ext cx="8229600" cy="504055"/>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sz="2800" b="1" kern="10" dirty="0" smtClean="0">
                <a:ln w="9525">
                  <a:solidFill>
                    <a:srgbClr val="000000"/>
                  </a:solidFill>
                  <a:round/>
                  <a:headEnd/>
                  <a:tailEnd/>
                </a:ln>
                <a:solidFill>
                  <a:srgbClr val="3366FF"/>
                </a:solidFill>
                <a:latin typeface="Times New Roman" panose="02020603050405020304" pitchFamily="18" charset="0"/>
                <a:cs typeface="Times New Roman" panose="02020603050405020304" pitchFamily="18" charset="0"/>
              </a:rPr>
              <a:t>Система НАССР у закладі</a:t>
            </a:r>
            <a:endParaRPr lang="uk-UA" sz="2800" b="1" kern="10" dirty="0">
              <a:ln w="9525">
                <a:solidFill>
                  <a:srgbClr val="000000"/>
                </a:solidFill>
                <a:round/>
                <a:headEnd/>
                <a:tailEnd/>
              </a:ln>
              <a:solidFill>
                <a:srgbClr val="3366FF"/>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341784" y="987574"/>
            <a:ext cx="8568952" cy="2031325"/>
          </a:xfrm>
          <a:prstGeom prst="rect">
            <a:avLst/>
          </a:prstGeom>
        </p:spPr>
        <p:txBody>
          <a:bodyPr wrap="square">
            <a:spAutoFit/>
          </a:bodyPr>
          <a:lstStyle/>
          <a:p>
            <a:pPr algn="just"/>
            <a:r>
              <a:rPr lang="uk-UA" dirty="0" smtClean="0">
                <a:latin typeface="Times New Roman" panose="02020603050405020304" pitchFamily="18" charset="0"/>
                <a:cs typeface="Times New Roman" panose="02020603050405020304" pitchFamily="18" charset="0"/>
              </a:rPr>
              <a:t>НАССР</a:t>
            </a:r>
            <a:r>
              <a:rPr lang="uk-UA" dirty="0">
                <a:latin typeface="Times New Roman" panose="02020603050405020304" pitchFamily="18" charset="0"/>
                <a:cs typeface="Times New Roman" panose="02020603050405020304" pitchFamily="18" charset="0"/>
              </a:rPr>
              <a:t> у закладі дошкільної освіти – важливий інструмент для контролю безпеки харчування. Адміністрація закладу продовжувала впровадження та постійно підтримувала функціонування принципів системи HACCP на харчоблоці. Головні завдання системи HACCP, які здійснювалися у нашому закладі у минулому навчальному році це </a:t>
            </a:r>
            <a:r>
              <a:rPr lang="uk-UA" dirty="0" smtClean="0">
                <a:latin typeface="Times New Roman" panose="02020603050405020304" pitchFamily="18" charset="0"/>
                <a:cs typeface="Times New Roman" panose="02020603050405020304" pitchFamily="18" charset="0"/>
              </a:rPr>
              <a:t>– аналіз небезпек </a:t>
            </a:r>
            <a:r>
              <a:rPr lang="uk-UA" dirty="0">
                <a:latin typeface="Times New Roman" panose="02020603050405020304" pitchFamily="18" charset="0"/>
                <a:cs typeface="Times New Roman" panose="02020603050405020304" pitchFamily="18" charset="0"/>
              </a:rPr>
              <a:t>і проведення поетапного контролю за всіма етапами приготування страв і продуктів харчування, починаючи від прийому продуктів на склад і до моменту подачі готової страви.</a:t>
            </a:r>
            <a:endParaRPr lang="en-US" dirty="0">
              <a:latin typeface="Times New Roman" panose="02020603050405020304" pitchFamily="18" charset="0"/>
              <a:cs typeface="Times New Roman" panose="02020603050405020304" pitchFamily="18" charset="0"/>
            </a:endParaRPr>
          </a:p>
        </p:txBody>
      </p:sp>
      <p:pic>
        <p:nvPicPr>
          <p:cNvPr id="14338" name="Picture 2" descr="Система НАССР: кому нужна, нюансы внедрения, виды сертификатов"/>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2722" y="3363838"/>
            <a:ext cx="3267075" cy="1400175"/>
          </a:xfrm>
          <a:prstGeom prst="round2DiagRect">
            <a:avLst>
              <a:gd name="adj1" fmla="val 16667"/>
              <a:gd name="adj2" fmla="val 0"/>
            </a:avLst>
          </a:prstGeom>
          <a:ln w="1270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4876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ÐÐ¾Ð²âÑÐ·Ð°Ð½Ðµ Ð·Ð¾Ð±ÑÐ°Ð¶ÐµÐ½Ð½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384"/>
            <a:ext cx="9252520" cy="5198045"/>
          </a:xfrm>
          <a:prstGeom prst="rect">
            <a:avLst/>
          </a:prstGeom>
          <a:noFill/>
          <a:ln w="19050">
            <a:noFill/>
          </a:ln>
          <a:extLst>
            <a:ext uri="{909E8E84-426E-40DD-AFC4-6F175D3DCCD1}">
              <a14:hiddenFill xmlns:a14="http://schemas.microsoft.com/office/drawing/2010/main">
                <a:solidFill>
                  <a:srgbClr val="FFFFFF"/>
                </a:solidFill>
              </a14:hiddenFill>
            </a:ext>
          </a:extLst>
        </p:spPr>
      </p:pic>
      <p:sp>
        <p:nvSpPr>
          <p:cNvPr id="10" name="Заголовок 1"/>
          <p:cNvSpPr txBox="1">
            <a:spLocks/>
          </p:cNvSpPr>
          <p:nvPr/>
        </p:nvSpPr>
        <p:spPr>
          <a:xfrm>
            <a:off x="601216" y="123479"/>
            <a:ext cx="8229600" cy="864096"/>
          </a:xfrm>
          <a:prstGeom prst="rect">
            <a:avLst/>
          </a:prstGeom>
          <a:ln w="1905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sz="2800" b="1" kern="10" dirty="0" smtClean="0">
                <a:ln w="9525">
                  <a:solidFill>
                    <a:srgbClr val="000000"/>
                  </a:solidFill>
                  <a:round/>
                  <a:headEnd/>
                  <a:tailEnd/>
                </a:ln>
                <a:solidFill>
                  <a:srgbClr val="3366FF"/>
                </a:solidFill>
                <a:latin typeface="Times New Roman" panose="02020603050405020304" pitchFamily="18" charset="0"/>
                <a:cs typeface="Times New Roman" panose="02020603050405020304" pitchFamily="18" charset="0"/>
              </a:rPr>
              <a:t>Благоустрій території закладу</a:t>
            </a:r>
            <a:endParaRPr lang="uk-UA" sz="2800" b="1" kern="10" dirty="0">
              <a:ln w="9525">
                <a:solidFill>
                  <a:srgbClr val="000000"/>
                </a:solidFill>
                <a:round/>
                <a:headEnd/>
                <a:tailEnd/>
              </a:ln>
              <a:solidFill>
                <a:srgbClr val="3366FF"/>
              </a:solidFill>
              <a:latin typeface="Times New Roman" panose="02020603050405020304" pitchFamily="18" charset="0"/>
              <a:cs typeface="Times New Roman" panose="02020603050405020304" pitchFamily="18" charset="0"/>
            </a:endParaRPr>
          </a:p>
        </p:txBody>
      </p:sp>
      <p:pic>
        <p:nvPicPr>
          <p:cNvPr id="4098" name="Picture 2" descr="H:\видеофильм фото1\Територія ДНЗ\IMG_20200430_1055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6016" y="3075806"/>
            <a:ext cx="1800000"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960" y="3075806"/>
            <a:ext cx="2400000" cy="1800000"/>
          </a:xfrm>
          <a:prstGeom prst="round2DiagRect">
            <a:avLst>
              <a:gd name="adj1" fmla="val 16667"/>
              <a:gd name="adj2" fmla="val 0"/>
            </a:avLst>
          </a:prstGeom>
          <a:ln w="19050">
            <a:solidFill>
              <a:srgbClr val="00B050"/>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100" name="Picture 4" descr="H:\видеофильм фото1\Територія ДНЗ\Слайд4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1009" y="3075806"/>
            <a:ext cx="2399807"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1" name="Picture 5" descr="H:\видеофильм фото1\Територія ДНЗ\Слайд4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16016" y="987574"/>
            <a:ext cx="2400000"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2" name="Picture 6" descr="H:\видеофильм фото1\Територія ДНЗ\Слайд4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30893" y="987574"/>
            <a:ext cx="2399923"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3" name="Picture 7" descr="H:\видеофильм фото1\Територія ДНЗ\Слайд18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9552" y="987574"/>
            <a:ext cx="2399923"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341692"/>
      </p:ext>
    </p:extLst>
  </p:cSld>
  <p:clrMapOvr>
    <a:masterClrMapping/>
  </p:clrMapOvr>
  <p:transition spd="slow">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ÐÐ¾Ð²âÑÐ·Ð°Ð½Ðµ Ð·Ð¾Ð±ÑÐ°Ð¶ÐµÐ½Ð½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545"/>
            <a:ext cx="9252520" cy="519804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11" name="Заголовок 1"/>
          <p:cNvSpPr txBox="1">
            <a:spLocks/>
          </p:cNvSpPr>
          <p:nvPr/>
        </p:nvSpPr>
        <p:spPr>
          <a:xfrm>
            <a:off x="601216" y="123479"/>
            <a:ext cx="8229600" cy="864096"/>
          </a:xfrm>
          <a:prstGeom prst="rect">
            <a:avLst/>
          </a:prstGeom>
          <a:ln w="1905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sz="2800" b="1" kern="10" dirty="0" smtClean="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Розвивальний простір</a:t>
            </a:r>
            <a:endParaRPr lang="uk-UA" sz="2800" dirty="0">
              <a:latin typeface="Times New Roman" pitchFamily="18" charset="0"/>
              <a:cs typeface="Times New Roman" pitchFamily="18" charset="0"/>
            </a:endParaRPr>
          </a:p>
        </p:txBody>
      </p:sp>
      <p:pic>
        <p:nvPicPr>
          <p:cNvPr id="5130" name="Picture 10" descr="H:\видеофильм фото1\IMG_20191017_1004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304" y="987575"/>
            <a:ext cx="1350000"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33" name="Picture 13" descr="H:\видеофильм фото1\IMG_20191016_13452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6136" y="987575"/>
            <a:ext cx="1350000"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36" name="Picture 16" descr="H:\видеофильм фото1\IMG_20191017_09540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4028" y="3003798"/>
            <a:ext cx="1350000"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37" name="Picture 17" descr="H:\видеофильм фото1\БЖД\IMG_141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96336" y="3003798"/>
            <a:ext cx="1350000"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38" name="Picture 18" descr="H:\видеофильм фото1\Розвиваюче середовище\IMG_132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45141" y="2997304"/>
            <a:ext cx="2399807"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39" name="Picture 19" descr="H:\видеофильм фото1\Розвиваюче середовище\IMG_142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6772" y="987575"/>
            <a:ext cx="1350000"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40" name="Picture 20" descr="H:\видеофильм фото1\Розвиваюче середовище\DSC0342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11760" y="987575"/>
            <a:ext cx="3197451"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41" name="Picture 21" descr="H:\видеофильм фото1\Розвиваюче середовище\Слайд50.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28693" y="3003798"/>
            <a:ext cx="2399807"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9993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8" y="-1"/>
            <a:ext cx="9285857" cy="5223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Заголовок 1"/>
          <p:cNvSpPr txBox="1">
            <a:spLocks/>
          </p:cNvSpPr>
          <p:nvPr/>
        </p:nvSpPr>
        <p:spPr>
          <a:xfrm>
            <a:off x="601216" y="123479"/>
            <a:ext cx="8229600" cy="864096"/>
          </a:xfrm>
          <a:prstGeom prst="rect">
            <a:avLst/>
          </a:prstGeom>
          <a:ln w="1905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sz="2800" b="1" kern="10" dirty="0" smtClean="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Робота з дітьми</a:t>
            </a:r>
            <a:endParaRPr lang="uk-UA" sz="2800" dirty="0">
              <a:latin typeface="Times New Roman" pitchFamily="18" charset="0"/>
              <a:cs typeface="Times New Roman" pitchFamily="18" charset="0"/>
            </a:endParaRPr>
          </a:p>
        </p:txBody>
      </p:sp>
      <p:pic>
        <p:nvPicPr>
          <p:cNvPr id="2050" name="Picture 2" descr="Подорож у зовсім поруч. Корисне – красиве – небезпечне&quot; Додаток до занять  за темами тижня. Середня груп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844038"/>
            <a:ext cx="7176078" cy="43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481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ÐÐ¾Ð²âÑÐ·Ð°Ð½Ðµ Ð·Ð¾Ð±ÑÐ°Ð¶ÐµÐ½Ð½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384"/>
            <a:ext cx="9252520" cy="519804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4" name="Заголовок 3"/>
          <p:cNvSpPr>
            <a:spLocks noGrp="1"/>
          </p:cNvSpPr>
          <p:nvPr>
            <p:ph type="title"/>
          </p:nvPr>
        </p:nvSpPr>
        <p:spPr>
          <a:xfrm>
            <a:off x="457200" y="205978"/>
            <a:ext cx="8229600" cy="1213644"/>
          </a:xfrm>
          <a:ln w="19050">
            <a:noFill/>
          </a:ln>
        </p:spPr>
        <p:txBody>
          <a:bodyPr>
            <a:normAutofit/>
          </a:bodyPr>
          <a:lstStyle/>
          <a:p>
            <a:pPr lvl="0"/>
            <a:r>
              <a:rPr lang="uk-UA" sz="2200" dirty="0">
                <a:latin typeface="Times New Roman" panose="02020603050405020304" pitchFamily="18" charset="0"/>
                <a:cs typeface="Times New Roman" panose="02020603050405020304" pitchFamily="18" charset="0"/>
              </a:rPr>
              <a:t>10 вересня  2021 року в День фізкультури і спорту України для дітей середнього та старшого дошкільного віку організовані змагання на самокатах та забіг навколо дитсадка «Швидше вітру</a:t>
            </a:r>
            <a:r>
              <a:rPr lang="uk-UA" sz="2200" dirty="0" smtClean="0">
                <a:latin typeface="Times New Roman" panose="02020603050405020304" pitchFamily="18" charset="0"/>
                <a:cs typeface="Times New Roman" panose="02020603050405020304" pitchFamily="18" charset="0"/>
              </a:rPr>
              <a:t>»</a:t>
            </a:r>
            <a:endParaRPr lang="ru-RU"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563638"/>
            <a:ext cx="2400000" cy="1800000"/>
          </a:xfrm>
          <a:prstGeom prst="round2DiagRect">
            <a:avLst>
              <a:gd name="adj1" fmla="val 16667"/>
              <a:gd name="adj2" fmla="val 0"/>
            </a:avLst>
          </a:prstGeom>
          <a:ln w="19050">
            <a:solidFill>
              <a:schemeClr val="tx1"/>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76" name="Picture 4" descr="H:\фото 21-22\IMG_20210910_09071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3738" y="3075806"/>
            <a:ext cx="2400000"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7" name="Picture 5" descr="H:\фото 21-22\IMG_20210910_09344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6256" y="1563638"/>
            <a:ext cx="2400000"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8" name="Picture 6" descr="H:\фото 21-22\IMG_20210910_09204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72200" y="3075806"/>
            <a:ext cx="2400000"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544933"/>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ÐÐ¾Ð²âÑÐ·Ð°Ð½Ðµ Ð·Ð¾Ð±ÑÐ°Ð¶ÐµÐ½Ð½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384"/>
            <a:ext cx="9252520" cy="519804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4" name="Заголовок 3"/>
          <p:cNvSpPr>
            <a:spLocks noGrp="1"/>
          </p:cNvSpPr>
          <p:nvPr>
            <p:ph type="title"/>
          </p:nvPr>
        </p:nvSpPr>
        <p:spPr>
          <a:xfrm>
            <a:off x="457200" y="205978"/>
            <a:ext cx="8229600" cy="1069628"/>
          </a:xfrm>
          <a:ln w="19050">
            <a:noFill/>
          </a:ln>
        </p:spPr>
        <p:txBody>
          <a:bodyPr>
            <a:normAutofit/>
          </a:bodyPr>
          <a:lstStyle/>
          <a:p>
            <a:r>
              <a:rPr lang="uk-UA" sz="2400" dirty="0">
                <a:latin typeface="Times New Roman" panose="02020603050405020304" pitchFamily="18" charset="0"/>
                <a:cs typeface="Times New Roman" panose="02020603050405020304" pitchFamily="18" charset="0"/>
              </a:rPr>
              <a:t>Осінній </a:t>
            </a:r>
            <a:r>
              <a:rPr lang="uk-UA" sz="2400" dirty="0" smtClean="0">
                <a:latin typeface="Times New Roman" panose="02020603050405020304" pitchFamily="18" charset="0"/>
                <a:cs typeface="Times New Roman" panose="02020603050405020304" pitchFamily="18" charset="0"/>
              </a:rPr>
              <a:t>ярмарок для </a:t>
            </a:r>
            <a:r>
              <a:rPr lang="uk-UA" sz="2400" dirty="0">
                <a:latin typeface="Times New Roman" panose="02020603050405020304" pitchFamily="18" charset="0"/>
                <a:cs typeface="Times New Roman" panose="02020603050405020304" pitchFamily="18" charset="0"/>
              </a:rPr>
              <a:t>дітей середнього та старшого дошкільного </a:t>
            </a:r>
            <a:r>
              <a:rPr lang="uk-UA" sz="2400" dirty="0" smtClean="0">
                <a:latin typeface="Times New Roman" panose="02020603050405020304" pitchFamily="18" charset="0"/>
                <a:cs typeface="Times New Roman" panose="02020603050405020304" pitchFamily="18" charset="0"/>
              </a:rPr>
              <a:t>віку</a:t>
            </a:r>
            <a:endParaRPr lang="ru-RU" sz="2400" dirty="0">
              <a:latin typeface="Times New Roman" panose="02020603050405020304" pitchFamily="18" charset="0"/>
              <a:cs typeface="Times New Roman" panose="02020603050405020304" pitchFamily="18" charset="0"/>
            </a:endParaRP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67544" y="1563638"/>
            <a:ext cx="2400000" cy="1800000"/>
          </a:xfrm>
          <a:prstGeom prst="round2DiagRect">
            <a:avLst>
              <a:gd name="adj1" fmla="val 16667"/>
              <a:gd name="adj2" fmla="val 0"/>
            </a:avLst>
          </a:prstGeom>
          <a:ln w="19050">
            <a:solidFill>
              <a:schemeClr val="tx1"/>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503738" y="3075806"/>
            <a:ext cx="2400000"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476256" y="1563638"/>
            <a:ext cx="2400000"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372200" y="3075806"/>
            <a:ext cx="2400000"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842787"/>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ÐÐ¾Ð²âÑÐ·Ð°Ð½Ðµ Ð·Ð¾Ð±ÑÐ°Ð¶ÐµÐ½Ð½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384"/>
            <a:ext cx="9252520" cy="5198045"/>
          </a:xfrm>
          <a:prstGeom prst="rect">
            <a:avLst/>
          </a:prstGeom>
          <a:noFill/>
          <a:extLst>
            <a:ext uri="{909E8E84-426E-40DD-AFC4-6F175D3DCCD1}">
              <a14:hiddenFill xmlns:a14="http://schemas.microsoft.com/office/drawing/2010/main">
                <a:solidFill>
                  <a:srgbClr val="FFFFFF"/>
                </a:solidFill>
              </a14:hiddenFill>
            </a:ext>
          </a:extLst>
        </p:spPr>
      </p:pic>
      <p:sp>
        <p:nvSpPr>
          <p:cNvPr id="8" name="WordArt 24"/>
          <p:cNvSpPr>
            <a:spLocks noChangeArrowheads="1" noChangeShapeType="1" noTextEdit="1"/>
          </p:cNvSpPr>
          <p:nvPr/>
        </p:nvSpPr>
        <p:spPr bwMode="auto">
          <a:xfrm>
            <a:off x="1979960" y="1779662"/>
            <a:ext cx="5543550" cy="2087562"/>
          </a:xfrm>
          <a:prstGeom prst="rect">
            <a:avLst/>
          </a:prstGeom>
        </p:spPr>
        <p:txBody>
          <a:bodyPr wrap="none" fromWordArt="1">
            <a:prstTxWarp prst="textPlain">
              <a:avLst>
                <a:gd name="adj" fmla="val 50000"/>
              </a:avLst>
            </a:prstTxWarp>
          </a:bodyPr>
          <a:lstStyle/>
          <a:p>
            <a:pPr algn="ctr"/>
            <a:r>
              <a:rPr lang="ru-RU" b="1" kern="10" dirty="0">
                <a:ln w="9525">
                  <a:solidFill>
                    <a:srgbClr val="000000"/>
                  </a:solidFill>
                  <a:round/>
                  <a:headEnd/>
                  <a:tailEnd/>
                </a:ln>
                <a:solidFill>
                  <a:srgbClr val="FF0000"/>
                </a:solidFill>
                <a:latin typeface="Arial"/>
                <a:cs typeface="Arial"/>
              </a:rPr>
              <a:t>51700 </a:t>
            </a:r>
            <a:r>
              <a:rPr lang="ru-RU" b="1" kern="10" dirty="0" err="1">
                <a:ln w="9525">
                  <a:solidFill>
                    <a:srgbClr val="000000"/>
                  </a:solidFill>
                  <a:round/>
                  <a:headEnd/>
                  <a:tailEnd/>
                </a:ln>
                <a:solidFill>
                  <a:srgbClr val="FF0000"/>
                </a:solidFill>
                <a:latin typeface="Arial"/>
                <a:cs typeface="Arial"/>
              </a:rPr>
              <a:t>Дніпропетровська</a:t>
            </a:r>
            <a:r>
              <a:rPr lang="ru-RU" b="1" kern="10" dirty="0">
                <a:ln w="9525">
                  <a:solidFill>
                    <a:srgbClr val="000000"/>
                  </a:solidFill>
                  <a:round/>
                  <a:headEnd/>
                  <a:tailEnd/>
                </a:ln>
                <a:solidFill>
                  <a:srgbClr val="FF0000"/>
                </a:solidFill>
                <a:latin typeface="Arial"/>
                <a:cs typeface="Arial"/>
              </a:rPr>
              <a:t> область</a:t>
            </a:r>
          </a:p>
          <a:p>
            <a:pPr algn="ctr"/>
            <a:r>
              <a:rPr lang="ru-RU" b="1" kern="10" dirty="0">
                <a:ln w="9525">
                  <a:solidFill>
                    <a:srgbClr val="000000"/>
                  </a:solidFill>
                  <a:round/>
                  <a:headEnd/>
                  <a:tailEnd/>
                </a:ln>
                <a:solidFill>
                  <a:srgbClr val="FF0000"/>
                </a:solidFill>
                <a:latin typeface="Arial"/>
                <a:cs typeface="Arial"/>
              </a:rPr>
              <a:t>м. Вільногірськ</a:t>
            </a:r>
          </a:p>
          <a:p>
            <a:pPr algn="ctr"/>
            <a:r>
              <a:rPr lang="ru-RU" b="1" kern="10" dirty="0" err="1">
                <a:ln w="9525">
                  <a:solidFill>
                    <a:srgbClr val="000000"/>
                  </a:solidFill>
                  <a:round/>
                  <a:headEnd/>
                  <a:tailEnd/>
                </a:ln>
                <a:solidFill>
                  <a:srgbClr val="FF0000"/>
                </a:solidFill>
                <a:latin typeface="Arial"/>
                <a:cs typeface="Arial"/>
              </a:rPr>
              <a:t>вул</a:t>
            </a:r>
            <a:r>
              <a:rPr lang="ru-RU" b="1" kern="10" dirty="0">
                <a:ln w="9525">
                  <a:solidFill>
                    <a:srgbClr val="000000"/>
                  </a:solidFill>
                  <a:round/>
                  <a:headEnd/>
                  <a:tailEnd/>
                </a:ln>
                <a:solidFill>
                  <a:srgbClr val="FF0000"/>
                </a:solidFill>
                <a:latin typeface="Arial"/>
                <a:cs typeface="Arial"/>
              </a:rPr>
              <a:t>. </a:t>
            </a:r>
            <a:r>
              <a:rPr lang="ru-RU" b="1" kern="10" dirty="0" err="1">
                <a:ln w="9525">
                  <a:solidFill>
                    <a:srgbClr val="000000"/>
                  </a:solidFill>
                  <a:round/>
                  <a:headEnd/>
                  <a:tailEnd/>
                </a:ln>
                <a:solidFill>
                  <a:srgbClr val="FF0000"/>
                </a:solidFill>
                <a:latin typeface="Arial"/>
                <a:cs typeface="Arial"/>
              </a:rPr>
              <a:t>Молодіжна</a:t>
            </a:r>
            <a:r>
              <a:rPr lang="ru-RU" b="1" kern="10" dirty="0">
                <a:ln w="9525">
                  <a:solidFill>
                    <a:srgbClr val="000000"/>
                  </a:solidFill>
                  <a:round/>
                  <a:headEnd/>
                  <a:tailEnd/>
                </a:ln>
                <a:solidFill>
                  <a:srgbClr val="FF0000"/>
                </a:solidFill>
                <a:latin typeface="Arial"/>
                <a:cs typeface="Arial"/>
              </a:rPr>
              <a:t>, 38-б</a:t>
            </a:r>
          </a:p>
          <a:p>
            <a:pPr algn="ctr"/>
            <a:r>
              <a:rPr lang="ru-RU" b="1" kern="10" dirty="0">
                <a:ln w="9525">
                  <a:solidFill>
                    <a:srgbClr val="000000"/>
                  </a:solidFill>
                  <a:round/>
                  <a:headEnd/>
                  <a:tailEnd/>
                </a:ln>
                <a:solidFill>
                  <a:srgbClr val="FF0000"/>
                </a:solidFill>
                <a:latin typeface="Arial"/>
                <a:cs typeface="Arial"/>
              </a:rPr>
              <a:t>(096) 37 616 55</a:t>
            </a:r>
          </a:p>
          <a:p>
            <a:pPr algn="ctr"/>
            <a:r>
              <a:rPr lang="ru-RU" b="1" kern="10" dirty="0">
                <a:ln w="9525">
                  <a:solidFill>
                    <a:srgbClr val="000000"/>
                  </a:solidFill>
                  <a:round/>
                  <a:headEnd/>
                  <a:tailEnd/>
                </a:ln>
                <a:solidFill>
                  <a:srgbClr val="FF0000"/>
                </a:solidFill>
                <a:latin typeface="Arial"/>
                <a:cs typeface="Arial"/>
              </a:rPr>
              <a:t>е-</a:t>
            </a:r>
            <a:r>
              <a:rPr lang="ru-RU" b="1" kern="10" dirty="0" err="1">
                <a:ln w="9525">
                  <a:solidFill>
                    <a:srgbClr val="000000"/>
                  </a:solidFill>
                  <a:round/>
                  <a:headEnd/>
                  <a:tailEnd/>
                </a:ln>
                <a:solidFill>
                  <a:srgbClr val="FF0000"/>
                </a:solidFill>
                <a:latin typeface="Arial"/>
                <a:cs typeface="Arial"/>
              </a:rPr>
              <a:t>mail</a:t>
            </a:r>
            <a:r>
              <a:rPr lang="ru-RU" b="1" kern="10" dirty="0">
                <a:ln w="9525">
                  <a:solidFill>
                    <a:srgbClr val="000000"/>
                  </a:solidFill>
                  <a:round/>
                  <a:headEnd/>
                  <a:tailEnd/>
                </a:ln>
                <a:solidFill>
                  <a:srgbClr val="FF0000"/>
                </a:solidFill>
                <a:latin typeface="Arial"/>
                <a:cs typeface="Arial"/>
              </a:rPr>
              <a:t>: kdnz_6@ukr.net</a:t>
            </a:r>
          </a:p>
        </p:txBody>
      </p:sp>
      <p:sp>
        <p:nvSpPr>
          <p:cNvPr id="9" name="Заголовок 1"/>
          <p:cNvSpPr txBox="1">
            <a:spLocks/>
          </p:cNvSpPr>
          <p:nvPr/>
        </p:nvSpPr>
        <p:spPr>
          <a:xfrm>
            <a:off x="457200" y="205978"/>
            <a:ext cx="8229600" cy="6375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uk-UA" b="1" kern="10" dirty="0" smtClean="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Місце знаходження</a:t>
            </a:r>
            <a:endParaRPr lang="uk-UA" dirty="0">
              <a:latin typeface="Times New Roman" pitchFamily="18" charset="0"/>
              <a:cs typeface="Times New Roman" pitchFamily="18" charset="0"/>
            </a:endParaRPr>
          </a:p>
        </p:txBody>
      </p:sp>
      <p:pic>
        <p:nvPicPr>
          <p:cNvPr id="10" name="Picture 12" descr="C:\Documents and Settings\Admin\Рабочий стол\69538355_021.png"/>
          <p:cNvPicPr>
            <a:picLocks noChangeAspect="1" noChangeArrowheads="1"/>
          </p:cNvPicPr>
          <p:nvPr/>
        </p:nvPicPr>
        <p:blipFill rotWithShape="1">
          <a:blip r:embed="rId4">
            <a:extLst>
              <a:ext uri="{28A0092B-C50C-407E-A947-70E740481C1C}">
                <a14:useLocalDpi xmlns:a14="http://schemas.microsoft.com/office/drawing/2010/main" val="0"/>
              </a:ext>
            </a:extLst>
          </a:blip>
          <a:srcRect r="26531"/>
          <a:stretch/>
        </p:blipFill>
        <p:spPr bwMode="auto">
          <a:xfrm>
            <a:off x="7020272" y="1980530"/>
            <a:ext cx="211455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2955761"/>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ÐÐ¾Ð²âÑÐ·Ð°Ð½Ðµ Ð·Ð¾Ð±ÑÐ°Ð¶ÐµÐ½Ð½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0" y="6454"/>
            <a:ext cx="9252520" cy="519804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4" name="Заголовок 3"/>
          <p:cNvSpPr>
            <a:spLocks noGrp="1"/>
          </p:cNvSpPr>
          <p:nvPr>
            <p:ph type="title"/>
          </p:nvPr>
        </p:nvSpPr>
        <p:spPr>
          <a:xfrm>
            <a:off x="457200" y="205978"/>
            <a:ext cx="8229600" cy="853604"/>
          </a:xfrm>
          <a:ln w="19050">
            <a:noFill/>
          </a:ln>
        </p:spPr>
        <p:txBody>
          <a:bodyPr>
            <a:normAutofit/>
          </a:bodyPr>
          <a:lstStyle/>
          <a:p>
            <a:pPr lvl="0"/>
            <a:r>
              <a:rPr lang="uk-UA" sz="2400" dirty="0" smtClean="0">
                <a:latin typeface="Times New Roman" panose="02020603050405020304" pitchFamily="18" charset="0"/>
                <a:cs typeface="Times New Roman" panose="02020603050405020304" pitchFamily="18" charset="0"/>
              </a:rPr>
              <a:t>Музичне дозвілля для </a:t>
            </a:r>
            <a:r>
              <a:rPr lang="uk-UA" sz="2400" dirty="0">
                <a:latin typeface="Times New Roman" panose="02020603050405020304" pitchFamily="18" charset="0"/>
                <a:cs typeface="Times New Roman" panose="02020603050405020304" pitchFamily="18" charset="0"/>
              </a:rPr>
              <a:t>дітей молодшого дошкільного віку </a:t>
            </a:r>
            <a:r>
              <a:rPr lang="uk-UA" sz="2400" dirty="0" smtClean="0">
                <a:latin typeface="Times New Roman" panose="02020603050405020304" pitchFamily="18" charset="0"/>
                <a:cs typeface="Times New Roman" panose="02020603050405020304" pitchFamily="18" charset="0"/>
              </a:rPr>
              <a:t>«</a:t>
            </a:r>
            <a:r>
              <a:rPr lang="uk-UA" sz="2400" dirty="0">
                <a:latin typeface="Times New Roman" panose="02020603050405020304" pitchFamily="18" charset="0"/>
                <a:cs typeface="Times New Roman" panose="02020603050405020304" pitchFamily="18" charset="0"/>
              </a:rPr>
              <a:t>Осінь в гостях у звірят</a:t>
            </a:r>
            <a:r>
              <a:rPr lang="uk-UA"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15616" y="3051428"/>
            <a:ext cx="2400000" cy="1800000"/>
          </a:xfrm>
          <a:prstGeom prst="round2DiagRect">
            <a:avLst>
              <a:gd name="adj1" fmla="val 16667"/>
              <a:gd name="adj2" fmla="val 0"/>
            </a:avLst>
          </a:prstGeom>
          <a:ln w="19050">
            <a:solidFill>
              <a:srgbClr val="00B050"/>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067944" y="1923678"/>
            <a:ext cx="1350000"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92404" y="1170370"/>
            <a:ext cx="2400000"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084168" y="1124650"/>
            <a:ext cx="2400000"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098" name="Picture 2" descr="H:\фото 21-22\IMG_20211112_09434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40152" y="3051428"/>
            <a:ext cx="2400000"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016905"/>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ÐÐ¾Ð²âÑÐ·Ð°Ð½Ðµ Ð·Ð¾Ð±ÑÐ°Ð¶ÐµÐ½Ð½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0" y="6454"/>
            <a:ext cx="9252520" cy="519804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4" name="Заголовок 3"/>
          <p:cNvSpPr>
            <a:spLocks noGrp="1"/>
          </p:cNvSpPr>
          <p:nvPr>
            <p:ph type="title"/>
          </p:nvPr>
        </p:nvSpPr>
        <p:spPr>
          <a:xfrm>
            <a:off x="457200" y="205978"/>
            <a:ext cx="8229600" cy="918672"/>
          </a:xfrm>
          <a:ln w="19050">
            <a:noFill/>
          </a:ln>
        </p:spPr>
        <p:txBody>
          <a:bodyPr>
            <a:normAutofit/>
          </a:bodyPr>
          <a:lstStyle/>
          <a:p>
            <a:r>
              <a:rPr lang="uk-UA" sz="2400" dirty="0" smtClean="0">
                <a:latin typeface="Times New Roman" panose="02020603050405020304" pitchFamily="18" charset="0"/>
                <a:cs typeface="Times New Roman" panose="02020603050405020304" pitchFamily="18" charset="0"/>
              </a:rPr>
              <a:t>Спортивна розвага </a:t>
            </a:r>
            <a:r>
              <a:rPr lang="uk-UA" sz="2400" dirty="0">
                <a:latin typeface="Times New Roman" panose="02020603050405020304" pitchFamily="18" charset="0"/>
                <a:cs typeface="Times New Roman" panose="02020603050405020304" pitchFamily="18" charset="0"/>
              </a:rPr>
              <a:t>«Пригоди Буратіно»</a:t>
            </a: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r>
              <a:rPr lang="uk-UA" sz="2400" dirty="0" smtClean="0">
                <a:latin typeface="Times New Roman" panose="02020603050405020304" pitchFamily="18" charset="0"/>
                <a:cs typeface="Times New Roman" panose="02020603050405020304" pitchFamily="18" charset="0"/>
              </a:rPr>
              <a:t>у </a:t>
            </a:r>
            <a:r>
              <a:rPr lang="uk-UA" sz="2400" dirty="0">
                <a:latin typeface="Times New Roman" panose="02020603050405020304" pitchFamily="18" charset="0"/>
                <a:cs typeface="Times New Roman" panose="02020603050405020304" pitchFamily="18" charset="0"/>
              </a:rPr>
              <a:t>рамках проведення Тижня безпеки дорожнього </a:t>
            </a:r>
            <a:r>
              <a:rPr lang="uk-UA" sz="2400" dirty="0" smtClean="0">
                <a:latin typeface="Times New Roman" panose="02020603050405020304" pitchFamily="18" charset="0"/>
                <a:cs typeface="Times New Roman" panose="02020603050405020304" pitchFamily="18" charset="0"/>
              </a:rPr>
              <a:t>руху</a:t>
            </a:r>
            <a:endParaRPr lang="en-US" sz="2400" dirty="0">
              <a:latin typeface="Times New Roman" panose="02020603050405020304" pitchFamily="18" charset="0"/>
              <a:cs typeface="Times New Roman" panose="02020603050405020304" pitchFamily="18" charset="0"/>
            </a:endParaRP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492404" y="3147814"/>
            <a:ext cx="2400000" cy="1800000"/>
          </a:xfrm>
          <a:prstGeom prst="round2DiagRect">
            <a:avLst>
              <a:gd name="adj1" fmla="val 16667"/>
              <a:gd name="adj2" fmla="val 0"/>
            </a:avLst>
          </a:prstGeom>
          <a:ln w="19050">
            <a:solidFill>
              <a:srgbClr val="00B050"/>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95168" y="3147814"/>
            <a:ext cx="1350000" cy="1799999"/>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907704" y="1170370"/>
            <a:ext cx="2400000"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295272" y="1170370"/>
            <a:ext cx="2400000"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020272" y="3147813"/>
            <a:ext cx="1350000"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601766"/>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ÐÐ¾Ð²âÑÐ·Ð°Ð½Ðµ Ð·Ð¾Ð±ÑÐ°Ð¶ÐµÐ½Ð½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0" y="6454"/>
            <a:ext cx="9252520" cy="519804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4" name="Заголовок 3"/>
          <p:cNvSpPr>
            <a:spLocks noGrp="1"/>
          </p:cNvSpPr>
          <p:nvPr>
            <p:ph type="title"/>
          </p:nvPr>
        </p:nvSpPr>
        <p:spPr>
          <a:xfrm>
            <a:off x="323528" y="205978"/>
            <a:ext cx="8568952" cy="637580"/>
          </a:xfrm>
          <a:ln w="19050">
            <a:noFill/>
          </a:ln>
        </p:spPr>
        <p:txBody>
          <a:bodyPr>
            <a:normAutofit/>
          </a:bodyPr>
          <a:lstStyle/>
          <a:p>
            <a:r>
              <a:rPr lang="uk-UA" sz="2400" dirty="0">
                <a:latin typeface="Times New Roman" panose="02020603050405020304" pitchFamily="18" charset="0"/>
                <a:cs typeface="Times New Roman" panose="02020603050405020304" pitchFamily="18" charset="0"/>
              </a:rPr>
              <a:t>Участь у Міському конкурсі «Новорічна Феєрія</a:t>
            </a:r>
            <a:r>
              <a:rPr lang="uk-UA"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264820" y="3150678"/>
            <a:ext cx="1350000"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39552" y="915566"/>
            <a:ext cx="1350000"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724128" y="915566"/>
            <a:ext cx="1350000"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995936" y="915566"/>
            <a:ext cx="1350000"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2" name="Picture 2" descr="H:\фото 21-22\IMG_20220113_12350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41200" y="3147814"/>
            <a:ext cx="1350000"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3" name="Picture 3" descr="H:\фото 21-22\IMG_20220113_12393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67744" y="915566"/>
            <a:ext cx="1350000"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4" name="Picture 4" descr="H:\фото 21-22\IMG_20220113_124056.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96336" y="3147814"/>
            <a:ext cx="2400000"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5" name="Picture 5" descr="H:\фото 21-22\IMG_20220113_124206.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5536" y="3172327"/>
            <a:ext cx="2400000"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8" name="Picture 8" descr="H:\фото 21-22\IMG_20220110_11550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80312" y="915566"/>
            <a:ext cx="1350000"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740439"/>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ÐÐ¾Ð²âÑÐ·Ð°Ð½Ðµ Ð·Ð¾Ð±ÑÐ°Ð¶ÐµÐ½Ð½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0" y="6454"/>
            <a:ext cx="9252520" cy="519804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4" name="Заголовок 3"/>
          <p:cNvSpPr>
            <a:spLocks noGrp="1"/>
          </p:cNvSpPr>
          <p:nvPr>
            <p:ph type="title"/>
          </p:nvPr>
        </p:nvSpPr>
        <p:spPr>
          <a:xfrm>
            <a:off x="457200" y="205978"/>
            <a:ext cx="8229600" cy="853604"/>
          </a:xfrm>
          <a:ln w="19050">
            <a:noFill/>
          </a:ln>
        </p:spPr>
        <p:txBody>
          <a:bodyPr>
            <a:normAutofit/>
          </a:bodyPr>
          <a:lstStyle/>
          <a:p>
            <a:r>
              <a:rPr lang="uk-UA" sz="2400" dirty="0" err="1" smtClean="0">
                <a:latin typeface="Times New Roman" panose="02020603050405020304" pitchFamily="18" charset="0"/>
                <a:cs typeface="Times New Roman" panose="02020603050405020304" pitchFamily="18" charset="0"/>
              </a:rPr>
              <a:t>Новорічно</a:t>
            </a:r>
            <a:r>
              <a:rPr lang="uk-UA" sz="2400" dirty="0" smtClean="0">
                <a:latin typeface="Times New Roman" panose="02020603050405020304" pitchFamily="18" charset="0"/>
                <a:cs typeface="Times New Roman" panose="02020603050405020304" pitchFamily="18" charset="0"/>
              </a:rPr>
              <a:t> – різдвяне свято </a:t>
            </a:r>
            <a:r>
              <a:rPr lang="uk-UA" sz="2400" dirty="0">
                <a:latin typeface="Times New Roman" panose="02020603050405020304" pitchFamily="18" charset="0"/>
                <a:cs typeface="Times New Roman" panose="02020603050405020304" pitchFamily="18" charset="0"/>
              </a:rPr>
              <a:t>для дітей старшого дошкільного віку </a:t>
            </a:r>
            <a:r>
              <a:rPr lang="uk-UA" sz="2400" dirty="0">
                <a:latin typeface="Times New Roman" panose="02020603050405020304" pitchFamily="18" charset="0"/>
                <a:cs typeface="Times New Roman" panose="02020603050405020304" pitchFamily="18" charset="0"/>
              </a:rPr>
              <a:t>–</a:t>
            </a:r>
            <a:r>
              <a:rPr lang="uk-UA" sz="2400" dirty="0" smtClean="0">
                <a:latin typeface="Times New Roman" panose="02020603050405020304" pitchFamily="18" charset="0"/>
                <a:cs typeface="Times New Roman" panose="02020603050405020304" pitchFamily="18" charset="0"/>
              </a:rPr>
              <a:t> «Черевички для Оксанки»</a:t>
            </a:r>
            <a:endParaRPr lang="en-US" sz="2400" dirty="0">
              <a:latin typeface="Times New Roman" panose="02020603050405020304" pitchFamily="18" charset="0"/>
              <a:cs typeface="Times New Roman" panose="02020603050405020304" pitchFamily="18" charset="0"/>
            </a:endParaRP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99592" y="3172939"/>
            <a:ext cx="2400000" cy="1800000"/>
          </a:xfrm>
          <a:prstGeom prst="round2DiagRect">
            <a:avLst>
              <a:gd name="adj1" fmla="val 16667"/>
              <a:gd name="adj2" fmla="val 0"/>
            </a:avLst>
          </a:prstGeom>
          <a:ln w="19050">
            <a:solidFill>
              <a:srgbClr val="00B050"/>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067944" y="3147813"/>
            <a:ext cx="1350000"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547664" y="1190196"/>
            <a:ext cx="2400000"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295272" y="1170370"/>
            <a:ext cx="2400000"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084168" y="3147813"/>
            <a:ext cx="2400000"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622436"/>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ÐÐ¾Ð²âÑÐ·Ð°Ð½Ðµ Ð·Ð¾Ð±ÑÐ°Ð¶ÐµÐ½Ð½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0" y="6454"/>
            <a:ext cx="9252520" cy="519804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4" name="Заголовок 3"/>
          <p:cNvSpPr>
            <a:spLocks noGrp="1"/>
          </p:cNvSpPr>
          <p:nvPr>
            <p:ph type="title"/>
          </p:nvPr>
        </p:nvSpPr>
        <p:spPr>
          <a:xfrm>
            <a:off x="323528" y="205978"/>
            <a:ext cx="8568952" cy="781596"/>
          </a:xfrm>
          <a:ln w="19050">
            <a:noFill/>
          </a:ln>
        </p:spPr>
        <p:txBody>
          <a:bodyPr>
            <a:normAutofit fontScale="90000"/>
          </a:bodyPr>
          <a:lstStyle/>
          <a:p>
            <a:r>
              <a:rPr lang="uk-UA" sz="2400" dirty="0" err="1" smtClean="0">
                <a:latin typeface="Times New Roman" panose="02020603050405020304" pitchFamily="18" charset="0"/>
                <a:cs typeface="Times New Roman" panose="02020603050405020304" pitchFamily="18" charset="0"/>
              </a:rPr>
              <a:t>Новорічно</a:t>
            </a:r>
            <a:r>
              <a:rPr lang="uk-UA" sz="2400" dirty="0" smtClean="0">
                <a:latin typeface="Times New Roman" panose="02020603050405020304" pitchFamily="18" charset="0"/>
                <a:cs typeface="Times New Roman" panose="02020603050405020304" pitchFamily="18" charset="0"/>
              </a:rPr>
              <a:t> </a:t>
            </a:r>
            <a:r>
              <a:rPr lang="uk-UA" sz="2400" dirty="0">
                <a:latin typeface="Times New Roman" panose="02020603050405020304" pitchFamily="18" charset="0"/>
                <a:cs typeface="Times New Roman" panose="02020603050405020304" pitchFamily="18" charset="0"/>
              </a:rPr>
              <a:t>–</a:t>
            </a:r>
            <a:r>
              <a:rPr lang="uk-UA" sz="2400" dirty="0" smtClean="0">
                <a:latin typeface="Times New Roman" panose="02020603050405020304" pitchFamily="18" charset="0"/>
                <a:cs typeface="Times New Roman" panose="02020603050405020304" pitchFamily="18" charset="0"/>
              </a:rPr>
              <a:t> різдвяне свято для </a:t>
            </a:r>
            <a:r>
              <a:rPr lang="uk-UA" sz="2400" dirty="0">
                <a:latin typeface="Times New Roman" panose="02020603050405020304" pitchFamily="18" charset="0"/>
                <a:cs typeface="Times New Roman" panose="02020603050405020304" pitchFamily="18" charset="0"/>
              </a:rPr>
              <a:t>дітей середнього віку </a:t>
            </a:r>
            <a:r>
              <a:rPr lang="uk-UA" sz="2400" dirty="0">
                <a:latin typeface="Times New Roman" panose="02020603050405020304" pitchFamily="18" charset="0"/>
                <a:cs typeface="Times New Roman" panose="02020603050405020304" pitchFamily="18" charset="0"/>
              </a:rPr>
              <a:t>–</a:t>
            </a:r>
            <a:r>
              <a:rPr lang="uk-UA" sz="2400" dirty="0" smtClean="0">
                <a:latin typeface="Times New Roman" panose="02020603050405020304" pitchFamily="18" charset="0"/>
                <a:cs typeface="Times New Roman" panose="02020603050405020304" pitchFamily="18" charset="0"/>
              </a:rPr>
              <a:t> </a:t>
            </a:r>
            <a:r>
              <a:rPr lang="uk-UA" sz="2400" dirty="0">
                <a:latin typeface="Times New Roman" panose="02020603050405020304" pitchFamily="18" charset="0"/>
                <a:cs typeface="Times New Roman" panose="02020603050405020304" pitchFamily="18" charset="0"/>
              </a:rPr>
              <a:t>«Смугастий Новий рік, або як Тигреня та Дід </a:t>
            </a:r>
            <a:r>
              <a:rPr lang="uk-UA" sz="2400" dirty="0" smtClean="0">
                <a:latin typeface="Times New Roman" panose="02020603050405020304" pitchFamily="18" charset="0"/>
                <a:cs typeface="Times New Roman" panose="02020603050405020304" pitchFamily="18" charset="0"/>
              </a:rPr>
              <a:t>Мороз подарунки </a:t>
            </a:r>
            <a:r>
              <a:rPr lang="uk-UA" sz="2400" dirty="0">
                <a:latin typeface="Times New Roman" panose="02020603050405020304" pitchFamily="18" charset="0"/>
                <a:cs typeface="Times New Roman" panose="02020603050405020304" pitchFamily="18" charset="0"/>
              </a:rPr>
              <a:t>збирали</a:t>
            </a:r>
            <a:r>
              <a:rPr lang="uk-UA"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017404" y="3147814"/>
            <a:ext cx="1350000" cy="1800000"/>
          </a:xfrm>
          <a:prstGeom prst="round2DiagRect">
            <a:avLst>
              <a:gd name="adj1" fmla="val 16667"/>
              <a:gd name="adj2" fmla="val 0"/>
            </a:avLst>
          </a:prstGeom>
          <a:ln w="19050">
            <a:solidFill>
              <a:srgbClr val="00B050"/>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79200" y="3147814"/>
            <a:ext cx="2400000"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907704" y="1170370"/>
            <a:ext cx="2400000"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295272" y="1170370"/>
            <a:ext cx="2400000"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084168" y="3147814"/>
            <a:ext cx="2400000"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9417"/>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ÐÐ¾Ð²âÑÐ·Ð°Ð½Ðµ Ð·Ð¾Ð±ÑÐ°Ð¶ÐµÐ½Ð½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0" y="6454"/>
            <a:ext cx="9252520" cy="519804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4" name="Заголовок 3"/>
          <p:cNvSpPr>
            <a:spLocks noGrp="1"/>
          </p:cNvSpPr>
          <p:nvPr>
            <p:ph type="title"/>
          </p:nvPr>
        </p:nvSpPr>
        <p:spPr>
          <a:xfrm>
            <a:off x="457200" y="205978"/>
            <a:ext cx="8229600" cy="565572"/>
          </a:xfrm>
          <a:ln w="19050">
            <a:noFill/>
          </a:ln>
        </p:spPr>
        <p:txBody>
          <a:bodyPr>
            <a:normAutofit/>
          </a:bodyPr>
          <a:lstStyle/>
          <a:p>
            <a:r>
              <a:rPr lang="uk-UA" sz="2400" dirty="0" smtClean="0">
                <a:latin typeface="Times New Roman" panose="02020603050405020304" pitchFamily="18" charset="0"/>
                <a:cs typeface="Times New Roman" panose="02020603050405020304" pitchFamily="18" charset="0"/>
              </a:rPr>
              <a:t>Музичне дозвілля </a:t>
            </a:r>
            <a:r>
              <a:rPr lang="uk-UA" sz="2400" dirty="0">
                <a:latin typeface="Times New Roman" panose="02020603050405020304" pitchFamily="18" charset="0"/>
                <a:cs typeface="Times New Roman" panose="02020603050405020304" pitchFamily="18" charset="0"/>
              </a:rPr>
              <a:t>«Гей летить колядка</a:t>
            </a:r>
            <a:r>
              <a:rPr lang="uk-UA"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491880" y="3146268"/>
            <a:ext cx="2400000" cy="1800000"/>
          </a:xfrm>
          <a:prstGeom prst="round2DiagRect">
            <a:avLst>
              <a:gd name="adj1" fmla="val 16667"/>
              <a:gd name="adj2" fmla="val 0"/>
            </a:avLst>
          </a:prstGeom>
          <a:ln w="19050">
            <a:solidFill>
              <a:srgbClr val="00B050"/>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11560" y="3147814"/>
            <a:ext cx="2400000"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979712" y="915566"/>
            <a:ext cx="2400000"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148064" y="915566"/>
            <a:ext cx="2400000"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372200" y="3147814"/>
            <a:ext cx="2400000"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525506"/>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ÐÐ¾Ð²âÑÐ·Ð°Ð½Ðµ Ð·Ð¾Ð±ÑÐ°Ð¶ÐµÐ½Ð½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0" y="6454"/>
            <a:ext cx="9252520" cy="519804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4" name="Заголовок 3"/>
          <p:cNvSpPr>
            <a:spLocks noGrp="1"/>
          </p:cNvSpPr>
          <p:nvPr>
            <p:ph type="title"/>
          </p:nvPr>
        </p:nvSpPr>
        <p:spPr>
          <a:xfrm>
            <a:off x="457200" y="205978"/>
            <a:ext cx="8229600" cy="565572"/>
          </a:xfrm>
          <a:ln w="19050">
            <a:noFill/>
          </a:ln>
        </p:spPr>
        <p:txBody>
          <a:bodyPr>
            <a:normAutofit/>
          </a:bodyPr>
          <a:lstStyle/>
          <a:p>
            <a:r>
              <a:rPr lang="uk-UA" sz="2400" dirty="0" smtClean="0">
                <a:latin typeface="Times New Roman" panose="02020603050405020304" pitchFamily="18" charset="0"/>
                <a:cs typeface="Times New Roman" panose="02020603050405020304" pitchFamily="18" charset="0"/>
              </a:rPr>
              <a:t>Музичне дозвілля </a:t>
            </a:r>
            <a:r>
              <a:rPr lang="uk-UA" sz="2400" dirty="0">
                <a:latin typeface="Times New Roman" panose="02020603050405020304" pitchFamily="18" charset="0"/>
                <a:cs typeface="Times New Roman" panose="02020603050405020304" pitchFamily="18" charset="0"/>
              </a:rPr>
              <a:t>«Гей летить колядка</a:t>
            </a:r>
            <a:r>
              <a:rPr lang="uk-UA"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491880" y="3146268"/>
            <a:ext cx="2400000" cy="1800000"/>
          </a:xfrm>
          <a:prstGeom prst="round2DiagRect">
            <a:avLst>
              <a:gd name="adj1" fmla="val 16667"/>
              <a:gd name="adj2" fmla="val 0"/>
            </a:avLst>
          </a:prstGeom>
          <a:ln w="19050">
            <a:solidFill>
              <a:srgbClr val="00B050"/>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11560" y="3147814"/>
            <a:ext cx="2400000"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979712" y="915566"/>
            <a:ext cx="2400000"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148064" y="915566"/>
            <a:ext cx="2400000"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372200" y="3147814"/>
            <a:ext cx="2400000" cy="180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715366"/>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ÐÐ¾Ð²âÑÐ·Ð°Ð½Ðµ Ð·Ð¾Ð±ÑÐ°Ð¶ÐµÐ½Ð½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0" y="6454"/>
            <a:ext cx="9252520" cy="519804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4" name="Заголовок 3"/>
          <p:cNvSpPr>
            <a:spLocks noGrp="1"/>
          </p:cNvSpPr>
          <p:nvPr>
            <p:ph type="title"/>
          </p:nvPr>
        </p:nvSpPr>
        <p:spPr>
          <a:xfrm>
            <a:off x="457200" y="205978"/>
            <a:ext cx="8229600" cy="565572"/>
          </a:xfrm>
          <a:ln w="19050">
            <a:noFill/>
          </a:ln>
        </p:spPr>
        <p:txBody>
          <a:bodyPr>
            <a:normAutofit/>
          </a:bodyPr>
          <a:lstStyle/>
          <a:p>
            <a:r>
              <a:rPr lang="uk-UA" sz="2400" dirty="0" smtClean="0">
                <a:latin typeface="Times New Roman" panose="02020603050405020304" pitchFamily="18" charset="0"/>
                <a:cs typeface="Times New Roman" panose="02020603050405020304" pitchFamily="18" charset="0"/>
              </a:rPr>
              <a:t>Флеш – </a:t>
            </a:r>
            <a:r>
              <a:rPr lang="uk-UA" sz="2400" dirty="0" err="1" smtClean="0">
                <a:latin typeface="Times New Roman" panose="02020603050405020304" pitchFamily="18" charset="0"/>
                <a:cs typeface="Times New Roman" panose="02020603050405020304" pitchFamily="18" charset="0"/>
              </a:rPr>
              <a:t>моб</a:t>
            </a:r>
            <a:r>
              <a:rPr lang="uk-UA" sz="2400" dirty="0" smtClean="0">
                <a:latin typeface="Times New Roman" panose="02020603050405020304" pitchFamily="18" charset="0"/>
                <a:cs typeface="Times New Roman" panose="02020603050405020304" pitchFamily="18" charset="0"/>
              </a:rPr>
              <a:t> до Дня Незалежності України</a:t>
            </a:r>
            <a:endParaRPr lang="en-US" sz="2400" dirty="0">
              <a:latin typeface="Times New Roman" panose="02020603050405020304" pitchFamily="18" charset="0"/>
              <a:cs typeface="Times New Roman" panose="02020603050405020304" pitchFamily="18" charset="0"/>
            </a:endParaRPr>
          </a:p>
        </p:txBody>
      </p:sp>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23528" y="1995686"/>
            <a:ext cx="3840000" cy="288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8"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860032" y="771550"/>
            <a:ext cx="3840000" cy="2880000"/>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734719"/>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60"/>
            <a:ext cx="9141583" cy="5142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251520" y="1200151"/>
            <a:ext cx="8784976" cy="3394472"/>
          </a:xfrm>
        </p:spPr>
        <p:txBody>
          <a:bodyPr>
            <a:normAutofit fontScale="25000" lnSpcReduction="20000"/>
          </a:bodyPr>
          <a:lstStyle/>
          <a:p>
            <a:pPr marL="0" indent="0">
              <a:buNone/>
            </a:pPr>
            <a:r>
              <a:rPr lang="uk-UA" dirty="0"/>
              <a:t> </a:t>
            </a:r>
            <a:endParaRPr lang="en-US" dirty="0"/>
          </a:p>
          <a:p>
            <a:pPr lvl="0">
              <a:buClr>
                <a:srgbClr val="0033CC"/>
              </a:buClr>
              <a:buFont typeface="Wingdings" panose="05000000000000000000" pitchFamily="2" charset="2"/>
              <a:buChar char="Ø"/>
            </a:pPr>
            <a:r>
              <a:rPr lang="uk-UA" sz="5600" dirty="0">
                <a:latin typeface="Times New Roman" panose="02020603050405020304" pitchFamily="18" charset="0"/>
                <a:cs typeface="Times New Roman" panose="02020603050405020304" pitchFamily="18" charset="0"/>
              </a:rPr>
              <a:t>У 2022-2023 році заклад дошкільної освіти «Сонечко» планує зберегти мережу груп: 2 групи раннього віку (24 дитини) і 7 груп дошкільного віку (80 дітей), одна  група корекційна (10 дітей), (планується всього: 124 </a:t>
            </a:r>
            <a:r>
              <a:rPr lang="uk-UA" sz="5600" dirty="0" smtClean="0">
                <a:latin typeface="Times New Roman" panose="02020603050405020304" pitchFamily="18" charset="0"/>
                <a:cs typeface="Times New Roman" panose="02020603050405020304" pitchFamily="18" charset="0"/>
              </a:rPr>
              <a:t>дитини).</a:t>
            </a:r>
            <a:endParaRPr lang="en-US" sz="5600" dirty="0">
              <a:latin typeface="Times New Roman" panose="02020603050405020304" pitchFamily="18" charset="0"/>
              <a:cs typeface="Times New Roman" panose="02020603050405020304" pitchFamily="18" charset="0"/>
            </a:endParaRPr>
          </a:p>
          <a:p>
            <a:pPr lvl="0">
              <a:buClr>
                <a:srgbClr val="0033CC"/>
              </a:buClr>
              <a:buFont typeface="Wingdings" panose="05000000000000000000" pitchFamily="2" charset="2"/>
              <a:buChar char="Ø"/>
            </a:pPr>
            <a:r>
              <a:rPr lang="uk-UA" sz="5600" dirty="0">
                <a:latin typeface="Times New Roman" panose="02020603050405020304" pitchFamily="18" charset="0"/>
                <a:cs typeface="Times New Roman" panose="02020603050405020304" pitchFamily="18" charset="0"/>
              </a:rPr>
              <a:t>Напрямок комунального закладу дошкільної освіти (ясла-садок) №6 «Сонечко» комбінованого типу Вільногірської міської ради Дніпропетровської області  соціально-громадянський та </a:t>
            </a:r>
            <a:r>
              <a:rPr lang="uk-UA" sz="5600" dirty="0" err="1">
                <a:latin typeface="Times New Roman" panose="02020603050405020304" pitchFamily="18" charset="0"/>
                <a:cs typeface="Times New Roman" panose="02020603050405020304" pitchFamily="18" charset="0"/>
              </a:rPr>
              <a:t>інтелектуально</a:t>
            </a:r>
            <a:r>
              <a:rPr lang="uk-UA" sz="5600" dirty="0">
                <a:latin typeface="Times New Roman" panose="02020603050405020304" pitchFamily="18" charset="0"/>
                <a:cs typeface="Times New Roman" panose="02020603050405020304" pitchFamily="18" charset="0"/>
              </a:rPr>
              <a:t>-пізнавальний.</a:t>
            </a:r>
            <a:endParaRPr lang="en-US" sz="5600" dirty="0">
              <a:latin typeface="Times New Roman" panose="02020603050405020304" pitchFamily="18" charset="0"/>
              <a:cs typeface="Times New Roman" panose="02020603050405020304" pitchFamily="18" charset="0"/>
            </a:endParaRPr>
          </a:p>
          <a:p>
            <a:pPr lvl="0">
              <a:buClr>
                <a:srgbClr val="0033CC"/>
              </a:buClr>
              <a:buFont typeface="Wingdings" panose="05000000000000000000" pitchFamily="2" charset="2"/>
              <a:buChar char="Ø"/>
            </a:pPr>
            <a:r>
              <a:rPr lang="uk-UA" sz="5600" dirty="0">
                <a:latin typeface="Times New Roman" panose="02020603050405020304" pitchFamily="18" charset="0"/>
                <a:cs typeface="Times New Roman" panose="02020603050405020304" pitchFamily="18" charset="0"/>
              </a:rPr>
              <a:t>Навчання та виховання плануємо здійснювати відповідно до програми розвитку дитини дошкільного віку «Українське дошкілля», парціальних програм «Дошкільникам  освіта для сталого розвитку», «Україна наша Батьківщина» (патріотичне виховання дітей), «Комп’ютерна грамота для малят», «Шкіряний м’яч».</a:t>
            </a:r>
            <a:endParaRPr lang="en-US" sz="5600" dirty="0">
              <a:latin typeface="Times New Roman" panose="02020603050405020304" pitchFamily="18" charset="0"/>
              <a:cs typeface="Times New Roman" panose="02020603050405020304" pitchFamily="18" charset="0"/>
            </a:endParaRPr>
          </a:p>
          <a:p>
            <a:pPr lvl="0">
              <a:buClr>
                <a:srgbClr val="0033CC"/>
              </a:buClr>
              <a:buFont typeface="Wingdings" panose="05000000000000000000" pitchFamily="2" charset="2"/>
              <a:buChar char="Ø"/>
            </a:pPr>
            <a:r>
              <a:rPr lang="uk-UA" sz="5600" dirty="0">
                <a:latin typeface="Times New Roman" panose="02020603050405020304" pitchFamily="18" charset="0"/>
                <a:cs typeface="Times New Roman" panose="02020603050405020304" pitchFamily="18" charset="0"/>
              </a:rPr>
              <a:t>Сприяти науково – методичному розвитку нових ефективних форм здобуття дітьми дошкільної освіти відповідно до освітніх та національно –культурних потреб громади.</a:t>
            </a:r>
            <a:endParaRPr lang="en-US" sz="5600" dirty="0">
              <a:latin typeface="Times New Roman" panose="02020603050405020304" pitchFamily="18" charset="0"/>
              <a:cs typeface="Times New Roman" panose="02020603050405020304" pitchFamily="18" charset="0"/>
            </a:endParaRPr>
          </a:p>
          <a:p>
            <a:pPr lvl="0">
              <a:buClr>
                <a:srgbClr val="0033CC"/>
              </a:buClr>
              <a:buFont typeface="Wingdings" panose="05000000000000000000" pitchFamily="2" charset="2"/>
              <a:buChar char="Ø"/>
            </a:pPr>
            <a:r>
              <a:rPr lang="uk-UA" sz="5600" dirty="0">
                <a:latin typeface="Times New Roman" panose="02020603050405020304" pitchFamily="18" charset="0"/>
                <a:cs typeface="Times New Roman" panose="02020603050405020304" pitchFamily="18" charset="0"/>
              </a:rPr>
              <a:t>Впроваджувати в практику роботи закладу здоров’язберігаючі технології, що передбачають проведення цілісної системи оздоровчих заходів.</a:t>
            </a:r>
            <a:endParaRPr lang="en-US" sz="5600" dirty="0">
              <a:latin typeface="Times New Roman" panose="02020603050405020304" pitchFamily="18" charset="0"/>
              <a:cs typeface="Times New Roman" panose="02020603050405020304" pitchFamily="18" charset="0"/>
            </a:endParaRPr>
          </a:p>
          <a:p>
            <a:pPr lvl="0">
              <a:buClr>
                <a:srgbClr val="0033CC"/>
              </a:buClr>
              <a:buFont typeface="Wingdings" panose="05000000000000000000" pitchFamily="2" charset="2"/>
              <a:buChar char="Ø"/>
            </a:pPr>
            <a:r>
              <a:rPr lang="uk-UA" sz="5600" dirty="0">
                <a:latin typeface="Times New Roman" panose="02020603050405020304" pitchFamily="18" charset="0"/>
                <a:cs typeface="Times New Roman" panose="02020603050405020304" pitchFamily="18" charset="0"/>
              </a:rPr>
              <a:t>Спрямувати зміст освітнього процесу на гуманізацію, психологізацію та створення умов для розвитку особистості через задоволення її базових потреб відповідно до соціокультурних норм; на духовний розвиток особистості на засадах патріотизму і толерантності до людей різних національностей.</a:t>
            </a:r>
            <a:endParaRPr lang="en-US" sz="5600" dirty="0">
              <a:latin typeface="Times New Roman" panose="02020603050405020304" pitchFamily="18" charset="0"/>
              <a:cs typeface="Times New Roman" panose="02020603050405020304" pitchFamily="18" charset="0"/>
            </a:endParaRPr>
          </a:p>
          <a:p>
            <a:pPr lvl="0">
              <a:buClr>
                <a:srgbClr val="0033CC"/>
              </a:buClr>
              <a:buFont typeface="Wingdings" panose="05000000000000000000" pitchFamily="2" charset="2"/>
              <a:buChar char="Ø"/>
            </a:pPr>
            <a:r>
              <a:rPr lang="uk-UA" sz="5600" dirty="0">
                <a:latin typeface="Times New Roman" panose="02020603050405020304" pitchFamily="18" charset="0"/>
                <a:cs typeface="Times New Roman" panose="02020603050405020304" pitchFamily="18" charset="0"/>
              </a:rPr>
              <a:t>Удосконалити методичну роботу, запровадивши новітню організаційно – функціональну систему творчої самореалізації педагогів та дітей в умовах інтегрованого підходу до розвитку пізнавальної сфери дітей дошкільного віку.</a:t>
            </a:r>
            <a:endParaRPr lang="en-US" sz="5600" dirty="0">
              <a:latin typeface="Times New Roman" panose="02020603050405020304" pitchFamily="18" charset="0"/>
              <a:cs typeface="Times New Roman" panose="02020603050405020304" pitchFamily="18" charset="0"/>
            </a:endParaRPr>
          </a:p>
          <a:p>
            <a:endParaRPr lang="ru-RU" dirty="0"/>
          </a:p>
        </p:txBody>
      </p:sp>
      <p:sp>
        <p:nvSpPr>
          <p:cNvPr id="8" name="Заголовок 1"/>
          <p:cNvSpPr txBox="1">
            <a:spLocks/>
          </p:cNvSpPr>
          <p:nvPr/>
        </p:nvSpPr>
        <p:spPr>
          <a:xfrm>
            <a:off x="611560" y="195486"/>
            <a:ext cx="8229600" cy="936104"/>
          </a:xfrm>
          <a:prstGeom prst="rect">
            <a:avLst/>
          </a:prstGeom>
          <a:ln w="19050">
            <a:noFill/>
          </a:ln>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sz="2800" b="1" kern="10" dirty="0" smtClean="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Розвиток закладу у новому 2022-2023 навчальному році</a:t>
            </a:r>
            <a:endParaRPr lang="uk-UA" sz="2800" dirty="0">
              <a:latin typeface="Times New Roman" pitchFamily="18" charset="0"/>
              <a:cs typeface="Times New Roman" pitchFamily="18" charset="0"/>
            </a:endParaRPr>
          </a:p>
        </p:txBody>
      </p:sp>
    </p:spTree>
    <p:extLst>
      <p:ext uri="{BB962C8B-B14F-4D97-AF65-F5344CB8AC3E}">
        <p14:creationId xmlns:p14="http://schemas.microsoft.com/office/powerpoint/2010/main" val="24732936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8" y="-1"/>
            <a:ext cx="9285857" cy="5223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Заголовок 1"/>
          <p:cNvSpPr txBox="1">
            <a:spLocks/>
          </p:cNvSpPr>
          <p:nvPr/>
        </p:nvSpPr>
        <p:spPr>
          <a:xfrm>
            <a:off x="601216" y="123479"/>
            <a:ext cx="8229600" cy="864096"/>
          </a:xfrm>
          <a:prstGeom prst="rect">
            <a:avLst/>
          </a:prstGeom>
          <a:ln w="1905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sz="2800" b="1" kern="10" dirty="0" smtClean="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Робота з дітьми</a:t>
            </a:r>
            <a:endParaRPr lang="uk-UA" sz="2800" dirty="0">
              <a:latin typeface="Times New Roman" pitchFamily="18" charset="0"/>
              <a:cs typeface="Times New Roman" pitchFamily="18" charset="0"/>
            </a:endParaRPr>
          </a:p>
        </p:txBody>
      </p:sp>
      <p:pic>
        <p:nvPicPr>
          <p:cNvPr id="2050" name="Picture 2" descr="Подорож у зовсім поруч. Корисне – красиве – небезпечне&quot; Додаток до занять  за темами тижня. Середня груп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844038"/>
            <a:ext cx="7176078" cy="43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6363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ÐÐ¾Ð²âÑÐ·Ð°Ð½Ðµ Ð·Ð¾Ð±ÑÐ°Ð¶ÐµÐ½Ð½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20538"/>
            <a:ext cx="9252520" cy="5198045"/>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1" y="183357"/>
            <a:ext cx="8385175" cy="660797"/>
          </a:xfrm>
        </p:spPr>
        <p:txBody>
          <a:bodyPr>
            <a:normAutofit fontScale="90000"/>
          </a:bodyPr>
          <a:lstStyle/>
          <a:p>
            <a:pPr>
              <a:defRPr/>
            </a:pPr>
            <a:r>
              <a:rPr lang="uk-UA" b="1" kern="10" dirty="0" smtClean="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Сайт закладу</a:t>
            </a:r>
            <a:endParaRPr lang="uk-UA" dirty="0">
              <a:latin typeface="Times New Roman" pitchFamily="18" charset="0"/>
              <a:cs typeface="Times New Roman" pitchFamily="18" charset="0"/>
            </a:endParaRPr>
          </a:p>
        </p:txBody>
      </p:sp>
      <p:sp>
        <p:nvSpPr>
          <p:cNvPr id="4" name="Прямоугольник 3"/>
          <p:cNvSpPr/>
          <p:nvPr/>
        </p:nvSpPr>
        <p:spPr>
          <a:xfrm>
            <a:off x="3203848" y="771550"/>
            <a:ext cx="2826415"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https://kdnz6.dnepredu.com/</a:t>
            </a:r>
            <a:endParaRPr lang="ru-RU"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6416" y="1347614"/>
            <a:ext cx="7200000" cy="3541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4558914"/>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ÐÐ¾Ð²âÑÐ·Ð°Ð½Ðµ Ð·Ð¾Ð±ÑÐ°Ð¶ÐµÐ½Ð½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384"/>
            <a:ext cx="9252520" cy="5198045"/>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511460" y="483518"/>
            <a:ext cx="8229600" cy="864096"/>
          </a:xfrm>
        </p:spPr>
        <p:txBody>
          <a:bodyPr>
            <a:noAutofit/>
          </a:bodyPr>
          <a:lstStyle/>
          <a:p>
            <a:r>
              <a:rPr lang="uk-UA" sz="2800" b="1" kern="10" dirty="0" smtClean="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У своїй роботі заклад дошкільної освіти регламентується:</a:t>
            </a:r>
            <a:r>
              <a:rPr lang="ru-RU" sz="2600" b="1" dirty="0">
                <a:solidFill>
                  <a:schemeClr val="accent3">
                    <a:lumMod val="50000"/>
                  </a:schemeClr>
                </a:solidFill>
                <a:latin typeface="Times New Roman" pitchFamily="18" charset="0"/>
                <a:cs typeface="Times New Roman" pitchFamily="18" charset="0"/>
              </a:rPr>
              <a:t/>
            </a:r>
            <a:br>
              <a:rPr lang="ru-RU" sz="2600" b="1" dirty="0">
                <a:solidFill>
                  <a:schemeClr val="accent3">
                    <a:lumMod val="50000"/>
                  </a:schemeClr>
                </a:solidFill>
                <a:latin typeface="Times New Roman" pitchFamily="18" charset="0"/>
                <a:cs typeface="Times New Roman" pitchFamily="18" charset="0"/>
              </a:rPr>
            </a:br>
            <a:endParaRPr lang="ru-RU" sz="2600" b="1" dirty="0">
              <a:solidFill>
                <a:schemeClr val="accent3">
                  <a:lumMod val="50000"/>
                </a:schemeClr>
              </a:solidFill>
              <a:latin typeface="Times New Roman" pitchFamily="18" charset="0"/>
              <a:cs typeface="Times New Roman" pitchFamily="18" charset="0"/>
            </a:endParaRPr>
          </a:p>
        </p:txBody>
      </p:sp>
      <p:sp>
        <p:nvSpPr>
          <p:cNvPr id="6" name="Объект 5"/>
          <p:cNvSpPr>
            <a:spLocks noGrp="1"/>
          </p:cNvSpPr>
          <p:nvPr>
            <p:ph idx="1"/>
          </p:nvPr>
        </p:nvSpPr>
        <p:spPr>
          <a:xfrm>
            <a:off x="539552" y="1491630"/>
            <a:ext cx="8075240" cy="2664296"/>
          </a:xfrm>
        </p:spPr>
        <p:txBody>
          <a:bodyPr>
            <a:normAutofit/>
          </a:bodyPr>
          <a:lstStyle/>
          <a:p>
            <a:pPr>
              <a:buFont typeface="Wingdings" panose="05000000000000000000" pitchFamily="2" charset="2"/>
              <a:buChar char="Ø"/>
            </a:pPr>
            <a:r>
              <a:rPr lang="uk-UA" sz="2000" b="1" i="1" dirty="0" smtClean="0">
                <a:latin typeface="Times New Roman" panose="02020603050405020304" pitchFamily="18" charset="0"/>
                <a:cs typeface="Times New Roman" panose="02020603050405020304" pitchFamily="18" charset="0"/>
              </a:rPr>
              <a:t>Конституцією України</a:t>
            </a:r>
          </a:p>
          <a:p>
            <a:pPr>
              <a:buFont typeface="Wingdings" panose="05000000000000000000" pitchFamily="2" charset="2"/>
              <a:buChar char="Ø"/>
            </a:pPr>
            <a:r>
              <a:rPr lang="uk-UA" sz="2000" b="1" i="1" dirty="0" smtClean="0">
                <a:latin typeface="Times New Roman" panose="02020603050405020304" pitchFamily="18" charset="0"/>
                <a:cs typeface="Times New Roman" panose="02020603050405020304" pitchFamily="18" charset="0"/>
              </a:rPr>
              <a:t>Законом </a:t>
            </a:r>
            <a:r>
              <a:rPr lang="uk-UA" sz="2000" b="1" i="1" dirty="0">
                <a:latin typeface="Times New Roman" panose="02020603050405020304" pitchFamily="18" charset="0"/>
                <a:cs typeface="Times New Roman" panose="02020603050405020304" pitchFamily="18" charset="0"/>
              </a:rPr>
              <a:t>України </a:t>
            </a:r>
            <a:r>
              <a:rPr lang="uk-UA" sz="2000" b="1" i="1" dirty="0" smtClean="0">
                <a:latin typeface="Times New Roman" panose="02020603050405020304" pitchFamily="18" charset="0"/>
                <a:cs typeface="Times New Roman" panose="02020603050405020304" pitchFamily="18" charset="0"/>
              </a:rPr>
              <a:t>«Про освіту»</a:t>
            </a:r>
          </a:p>
          <a:p>
            <a:pPr>
              <a:buFont typeface="Wingdings" panose="05000000000000000000" pitchFamily="2" charset="2"/>
              <a:buChar char="Ø"/>
            </a:pPr>
            <a:r>
              <a:rPr lang="uk-UA" sz="2000" b="1" i="1" dirty="0">
                <a:latin typeface="Times New Roman" panose="02020603050405020304" pitchFamily="18" charset="0"/>
                <a:cs typeface="Times New Roman" panose="02020603050405020304" pitchFamily="18" charset="0"/>
              </a:rPr>
              <a:t>Законом </a:t>
            </a:r>
            <a:r>
              <a:rPr lang="uk-UA" sz="2000" b="1" i="1" dirty="0" smtClean="0">
                <a:latin typeface="Times New Roman" panose="02020603050405020304" pitchFamily="18" charset="0"/>
                <a:cs typeface="Times New Roman" panose="02020603050405020304" pitchFamily="18" charset="0"/>
              </a:rPr>
              <a:t>України «Про </a:t>
            </a:r>
            <a:r>
              <a:rPr lang="uk-UA" sz="2000" b="1" i="1" dirty="0">
                <a:latin typeface="Times New Roman" panose="02020603050405020304" pitchFamily="18" charset="0"/>
                <a:cs typeface="Times New Roman" panose="02020603050405020304" pitchFamily="18" charset="0"/>
              </a:rPr>
              <a:t>дошкільну </a:t>
            </a:r>
            <a:r>
              <a:rPr lang="uk-UA" sz="2000" b="1" i="1" dirty="0" smtClean="0">
                <a:latin typeface="Times New Roman" panose="02020603050405020304" pitchFamily="18" charset="0"/>
                <a:cs typeface="Times New Roman" panose="02020603050405020304" pitchFamily="18" charset="0"/>
              </a:rPr>
              <a:t>освіту»</a:t>
            </a:r>
          </a:p>
          <a:p>
            <a:pPr>
              <a:buFont typeface="Wingdings" panose="05000000000000000000" pitchFamily="2" charset="2"/>
              <a:buChar char="Ø"/>
            </a:pPr>
            <a:r>
              <a:rPr lang="uk-UA" sz="2000" b="1" i="1" dirty="0" smtClean="0">
                <a:latin typeface="Times New Roman" panose="02020603050405020304" pitchFamily="18" charset="0"/>
                <a:cs typeface="Times New Roman" panose="02020603050405020304" pitchFamily="18" charset="0"/>
              </a:rPr>
              <a:t>Конвенцією </a:t>
            </a:r>
            <a:r>
              <a:rPr lang="uk-UA" sz="2000" b="1" i="1" dirty="0">
                <a:latin typeface="Times New Roman" panose="02020603050405020304" pitchFamily="18" charset="0"/>
                <a:cs typeface="Times New Roman" panose="02020603050405020304" pitchFamily="18" charset="0"/>
              </a:rPr>
              <a:t>ООН </a:t>
            </a:r>
            <a:r>
              <a:rPr lang="uk-UA" sz="2000" b="1" i="1" dirty="0" smtClean="0">
                <a:latin typeface="Times New Roman" panose="02020603050405020304" pitchFamily="18" charset="0"/>
                <a:cs typeface="Times New Roman" panose="02020603050405020304" pitchFamily="18" charset="0"/>
              </a:rPr>
              <a:t>«Про </a:t>
            </a:r>
            <a:r>
              <a:rPr lang="uk-UA" sz="2000" b="1" i="1" dirty="0">
                <a:latin typeface="Times New Roman" panose="02020603050405020304" pitchFamily="18" charset="0"/>
                <a:cs typeface="Times New Roman" panose="02020603050405020304" pitchFamily="18" charset="0"/>
              </a:rPr>
              <a:t>права </a:t>
            </a:r>
            <a:r>
              <a:rPr lang="uk-UA" sz="2000" b="1" i="1" dirty="0" smtClean="0">
                <a:latin typeface="Times New Roman" panose="02020603050405020304" pitchFamily="18" charset="0"/>
                <a:cs typeface="Times New Roman" panose="02020603050405020304" pitchFamily="18" charset="0"/>
              </a:rPr>
              <a:t>дитини»</a:t>
            </a:r>
          </a:p>
          <a:p>
            <a:pPr>
              <a:buFont typeface="Wingdings" panose="05000000000000000000" pitchFamily="2" charset="2"/>
              <a:buChar char="Ø"/>
            </a:pPr>
            <a:r>
              <a:rPr lang="uk-UA" sz="2000" b="1" i="1" dirty="0" smtClean="0">
                <a:latin typeface="Times New Roman" panose="02020603050405020304" pitchFamily="18" charset="0"/>
                <a:cs typeface="Times New Roman" panose="02020603050405020304" pitchFamily="18" charset="0"/>
              </a:rPr>
              <a:t>Положенням </a:t>
            </a:r>
            <a:r>
              <a:rPr lang="uk-UA" sz="2000" b="1" i="1" dirty="0">
                <a:latin typeface="Times New Roman" panose="02020603050405020304" pitchFamily="18" charset="0"/>
                <a:cs typeface="Times New Roman" panose="02020603050405020304" pitchFamily="18" charset="0"/>
              </a:rPr>
              <a:t>про дошкільний навчальний </a:t>
            </a:r>
            <a:r>
              <a:rPr lang="uk-UA" sz="2000" b="1" i="1" dirty="0" smtClean="0">
                <a:latin typeface="Times New Roman" panose="02020603050405020304" pitchFamily="18" charset="0"/>
                <a:cs typeface="Times New Roman" panose="02020603050405020304" pitchFamily="18" charset="0"/>
              </a:rPr>
              <a:t>заклад</a:t>
            </a:r>
          </a:p>
          <a:p>
            <a:pPr>
              <a:buFont typeface="Wingdings" panose="05000000000000000000" pitchFamily="2" charset="2"/>
              <a:buChar char="Ø"/>
            </a:pPr>
            <a:r>
              <a:rPr lang="uk-UA" sz="2000" b="1" i="1" dirty="0" smtClean="0">
                <a:latin typeface="Times New Roman" panose="02020603050405020304" pitchFamily="18" charset="0"/>
                <a:cs typeface="Times New Roman" panose="02020603050405020304" pitchFamily="18" charset="0"/>
              </a:rPr>
              <a:t>Базовим </a:t>
            </a:r>
            <a:r>
              <a:rPr lang="uk-UA" sz="2000" b="1" i="1" dirty="0">
                <a:latin typeface="Times New Roman" panose="02020603050405020304" pitchFamily="18" charset="0"/>
                <a:cs typeface="Times New Roman" panose="02020603050405020304" pitchFamily="18" charset="0"/>
              </a:rPr>
              <a:t>компонентом дошкільної освіти в </a:t>
            </a:r>
            <a:r>
              <a:rPr lang="uk-UA" sz="2000" b="1" i="1" dirty="0" smtClean="0">
                <a:latin typeface="Times New Roman" panose="02020603050405020304" pitchFamily="18" charset="0"/>
                <a:cs typeface="Times New Roman" panose="02020603050405020304" pitchFamily="18" charset="0"/>
              </a:rPr>
              <a:t>Україні</a:t>
            </a:r>
          </a:p>
          <a:p>
            <a:pPr>
              <a:buFont typeface="Wingdings" panose="05000000000000000000" pitchFamily="2" charset="2"/>
              <a:buChar char="Ø"/>
            </a:pPr>
            <a:r>
              <a:rPr lang="uk-UA" sz="2000" b="1" i="1" dirty="0" smtClean="0">
                <a:latin typeface="Times New Roman" panose="02020603050405020304" pitchFamily="18" charset="0"/>
                <a:cs typeface="Times New Roman" panose="02020603050405020304" pitchFamily="18" charset="0"/>
              </a:rPr>
              <a:t>Власним </a:t>
            </a:r>
            <a:r>
              <a:rPr lang="uk-UA" sz="2000" b="1" i="1" dirty="0">
                <a:latin typeface="Times New Roman" panose="02020603050405020304" pitchFamily="18" charset="0"/>
                <a:cs typeface="Times New Roman" panose="02020603050405020304" pitchFamily="18" charset="0"/>
              </a:rPr>
              <a:t>Статутом</a:t>
            </a:r>
            <a:endParaRPr lang="ru-RU" sz="2000" b="1" i="1" dirty="0">
              <a:latin typeface="Times New Roman" panose="02020603050405020304" pitchFamily="18" charset="0"/>
              <a:cs typeface="Times New Roman" panose="02020603050405020304" pitchFamily="18" charset="0"/>
            </a:endParaRPr>
          </a:p>
        </p:txBody>
      </p:sp>
      <p:pic>
        <p:nvPicPr>
          <p:cNvPr id="4" name="Picture 2" descr="E:\ФОТОШОП\sun.png.71849e2384c5c0ac0b0f9107bb2254a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998154" y="627534"/>
            <a:ext cx="2023309" cy="2038697"/>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51520" y="4299942"/>
            <a:ext cx="8784976" cy="646331"/>
          </a:xfrm>
          <a:prstGeom prst="rect">
            <a:avLst/>
          </a:prstGeom>
        </p:spPr>
        <p:txBody>
          <a:bodyPr wrap="square">
            <a:spAutoFit/>
          </a:bodyPr>
          <a:lstStyle/>
          <a:p>
            <a:pPr algn="ctr"/>
            <a:r>
              <a:rPr lang="uk-UA" b="1" dirty="0">
                <a:latin typeface="Times New Roman" panose="02020603050405020304" pitchFamily="18" charset="0"/>
                <a:cs typeface="Times New Roman" panose="02020603050405020304" pitchFamily="18" charset="0"/>
              </a:rPr>
              <a:t>Колектив забезпечує виконання </a:t>
            </a:r>
            <a:r>
              <a:rPr lang="uk-UA" b="1" dirty="0" smtClean="0">
                <a:latin typeface="Times New Roman" panose="02020603050405020304" pitchFamily="18" charset="0"/>
                <a:cs typeface="Times New Roman" panose="02020603050405020304" pitchFamily="18" charset="0"/>
              </a:rPr>
              <a:t>нормативно – правових документів </a:t>
            </a:r>
            <a:r>
              <a:rPr lang="uk-UA" b="1" dirty="0">
                <a:latin typeface="Times New Roman" panose="02020603050405020304" pitchFamily="18" charset="0"/>
                <a:cs typeface="Times New Roman" panose="02020603050405020304" pitchFamily="18" charset="0"/>
              </a:rPr>
              <a:t>державної політики в галузі дошкільної освіти.</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9041867"/>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ÐÐ¾Ð²âÑÐ·Ð°Ð½Ðµ Ð·Ð¾Ð±ÑÐ°Ð¶ÐµÐ½Ð½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384"/>
            <a:ext cx="9252520" cy="5198045"/>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205978"/>
            <a:ext cx="8229600" cy="4814044"/>
          </a:xfrm>
        </p:spPr>
        <p:txBody>
          <a:bodyPr>
            <a:noAutofit/>
          </a:bodyPr>
          <a:lstStyle/>
          <a:p>
            <a:pPr>
              <a:defRPr/>
            </a:pPr>
            <a:r>
              <a:rPr lang="uk-UA" sz="2000" b="1" kern="10" dirty="0" smtClean="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
            </a:r>
            <a:br>
              <a:rPr lang="uk-UA" sz="2000" b="1" kern="10" dirty="0" smtClean="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br>
            <a:r>
              <a:rPr lang="uk-UA" sz="2000" b="1" kern="10" dirty="0" smtClean="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
            </a:r>
            <a:br>
              <a:rPr lang="uk-UA" sz="2000" b="1" kern="10" dirty="0" smtClean="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br>
            <a:r>
              <a:rPr lang="uk-UA" sz="2000" b="1" kern="10" dirty="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
            </a:r>
            <a:br>
              <a:rPr lang="uk-UA" sz="2000" b="1" kern="10" dirty="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br>
            <a:r>
              <a:rPr lang="uk-UA" sz="2000" b="1" kern="10" dirty="0" smtClean="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Режим </a:t>
            </a:r>
            <a:r>
              <a:rPr lang="uk-UA" sz="2000" b="1" kern="10" dirty="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роботи закладу – п’ятиденний </a:t>
            </a:r>
            <a:br>
              <a:rPr lang="uk-UA" sz="2000" b="1" kern="10" dirty="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br>
            <a:r>
              <a:rPr lang="uk-UA" sz="2000" b="1" kern="10" dirty="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Режим перебування дітей – 10,5 годин</a:t>
            </a:r>
            <a:r>
              <a:rPr lang="uk-UA" sz="2000" b="1" kern="10" dirty="0" smtClean="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
            </a:r>
            <a:br>
              <a:rPr lang="uk-UA" sz="2000" b="1" kern="10" dirty="0" smtClean="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br>
            <a:r>
              <a:rPr lang="uk-UA" sz="2000" b="1" kern="10" dirty="0" smtClean="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
            </a:r>
            <a:br>
              <a:rPr lang="uk-UA" sz="2000" b="1" kern="10" dirty="0" smtClean="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br>
            <a:r>
              <a:rPr lang="uk-UA" sz="2000" b="1" kern="10" dirty="0" smtClean="0">
                <a:ln w="9525">
                  <a:solidFill>
                    <a:srgbClr val="000000"/>
                  </a:solidFill>
                  <a:round/>
                  <a:headEnd/>
                  <a:tailEnd/>
                </a:ln>
                <a:solidFill>
                  <a:srgbClr val="A50021"/>
                </a:solidFill>
                <a:latin typeface="Times New Roman" panose="02020603050405020304" pitchFamily="18" charset="0"/>
                <a:cs typeface="Times New Roman" panose="02020603050405020304" pitchFamily="18" charset="0"/>
              </a:rPr>
              <a:t>У закладі функціонує 10 вікових груп, з яких:</a:t>
            </a:r>
            <a:br>
              <a:rPr lang="uk-UA" sz="2000" b="1" kern="10" dirty="0" smtClean="0">
                <a:ln w="9525">
                  <a:solidFill>
                    <a:srgbClr val="000000"/>
                  </a:solidFill>
                  <a:round/>
                  <a:headEnd/>
                  <a:tailEnd/>
                </a:ln>
                <a:solidFill>
                  <a:srgbClr val="A50021"/>
                </a:solidFill>
                <a:latin typeface="Times New Roman" panose="02020603050405020304" pitchFamily="18" charset="0"/>
                <a:cs typeface="Times New Roman" panose="02020603050405020304" pitchFamily="18" charset="0"/>
              </a:rPr>
            </a:br>
            <a:r>
              <a:rPr lang="uk-UA" sz="2000" b="1" kern="10" dirty="0" smtClean="0">
                <a:ln w="9525">
                  <a:solidFill>
                    <a:srgbClr val="000000"/>
                  </a:solidFill>
                  <a:round/>
                  <a:headEnd/>
                  <a:tailEnd/>
                </a:ln>
                <a:solidFill>
                  <a:srgbClr val="A50021"/>
                </a:solidFill>
                <a:latin typeface="Times New Roman" panose="02020603050405020304" pitchFamily="18" charset="0"/>
                <a:cs typeface="Times New Roman" panose="02020603050405020304" pitchFamily="18" charset="0"/>
              </a:rPr>
              <a:t> 2 групи раннього віку </a:t>
            </a:r>
            <a:br>
              <a:rPr lang="uk-UA" sz="2000" b="1" kern="10" dirty="0" smtClean="0">
                <a:ln w="9525">
                  <a:solidFill>
                    <a:srgbClr val="000000"/>
                  </a:solidFill>
                  <a:round/>
                  <a:headEnd/>
                  <a:tailEnd/>
                </a:ln>
                <a:solidFill>
                  <a:srgbClr val="A50021"/>
                </a:solidFill>
                <a:latin typeface="Times New Roman" panose="02020603050405020304" pitchFamily="18" charset="0"/>
                <a:cs typeface="Times New Roman" panose="02020603050405020304" pitchFamily="18" charset="0"/>
              </a:rPr>
            </a:br>
            <a:r>
              <a:rPr lang="uk-UA" sz="2000" b="1" kern="10" dirty="0" smtClean="0">
                <a:ln w="9525">
                  <a:solidFill>
                    <a:srgbClr val="000000"/>
                  </a:solidFill>
                  <a:round/>
                  <a:headEnd/>
                  <a:tailEnd/>
                </a:ln>
                <a:solidFill>
                  <a:srgbClr val="A50021"/>
                </a:solidFill>
                <a:latin typeface="Times New Roman" panose="02020603050405020304" pitchFamily="18" charset="0"/>
                <a:cs typeface="Times New Roman" panose="02020603050405020304" pitchFamily="18" charset="0"/>
              </a:rPr>
              <a:t> 7 груп дошкільного віку </a:t>
            </a:r>
            <a:br>
              <a:rPr lang="uk-UA" sz="2000" b="1" kern="10" dirty="0" smtClean="0">
                <a:ln w="9525">
                  <a:solidFill>
                    <a:srgbClr val="000000"/>
                  </a:solidFill>
                  <a:round/>
                  <a:headEnd/>
                  <a:tailEnd/>
                </a:ln>
                <a:solidFill>
                  <a:srgbClr val="A50021"/>
                </a:solidFill>
                <a:latin typeface="Times New Roman" panose="02020603050405020304" pitchFamily="18" charset="0"/>
                <a:cs typeface="Times New Roman" panose="02020603050405020304" pitchFamily="18" charset="0"/>
              </a:rPr>
            </a:br>
            <a:r>
              <a:rPr lang="uk-UA" sz="2000" b="1" kern="10" dirty="0" smtClean="0">
                <a:ln w="9525">
                  <a:solidFill>
                    <a:srgbClr val="000000"/>
                  </a:solidFill>
                  <a:round/>
                  <a:headEnd/>
                  <a:tailEnd/>
                </a:ln>
                <a:solidFill>
                  <a:srgbClr val="A50021"/>
                </a:solidFill>
                <a:latin typeface="Times New Roman" panose="02020603050405020304" pitchFamily="18" charset="0"/>
                <a:cs typeface="Times New Roman" panose="02020603050405020304" pitchFamily="18" charset="0"/>
              </a:rPr>
              <a:t> 1 корекційна </a:t>
            </a:r>
            <a:r>
              <a:rPr lang="uk-UA" sz="2000" b="1" kern="10" dirty="0" smtClean="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 </a:t>
            </a:r>
            <a:r>
              <a:rPr lang="uk-UA" sz="2000" b="1" kern="10" dirty="0" smtClean="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
            </a:r>
            <a:br>
              <a:rPr lang="uk-UA" sz="2000" b="1" kern="10" dirty="0" smtClean="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br>
            <a:r>
              <a:rPr lang="uk-UA" sz="2000" b="1" kern="10" dirty="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
            </a:r>
            <a:br>
              <a:rPr lang="uk-UA" sz="2000" b="1" kern="10" dirty="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br>
            <a:r>
              <a:rPr lang="uk-UA" sz="2000" b="1" kern="10" dirty="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
            </a:r>
            <a:br>
              <a:rPr lang="uk-UA" sz="2000" b="1" kern="10" dirty="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br>
            <a:r>
              <a:rPr lang="uk-UA" sz="2000" b="1" kern="10" dirty="0" smtClean="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
            </a:r>
            <a:br>
              <a:rPr lang="uk-UA" sz="2000" b="1" kern="10" dirty="0" smtClean="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br>
            <a:r>
              <a:rPr lang="uk-UA" sz="2000" b="1" kern="10" dirty="0" smtClean="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
            </a:r>
            <a:br>
              <a:rPr lang="uk-UA" sz="2000" b="1" kern="10" dirty="0" smtClean="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br>
            <a:r>
              <a:rPr lang="uk-UA" sz="2000" b="1" kern="10" dirty="0" smtClean="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
            </a:r>
            <a:br>
              <a:rPr lang="uk-UA" sz="2000" b="1" kern="10" dirty="0" smtClean="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br>
            <a:endParaRPr lang="uk-UA" sz="2000"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3573533"/>
            <a:ext cx="6839960" cy="1624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56241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ÐÐ¾Ð²âÑÐ·Ð°Ð½Ðµ Ð·Ð¾Ð±ÑÐ°Ð¶ÐµÐ½Ð½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384"/>
            <a:ext cx="9252520" cy="5198045"/>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205978"/>
            <a:ext cx="8229600" cy="637580"/>
          </a:xfrm>
        </p:spPr>
        <p:txBody>
          <a:bodyPr>
            <a:noAutofit/>
          </a:bodyPr>
          <a:lstStyle/>
          <a:p>
            <a:pPr>
              <a:defRPr/>
            </a:pPr>
            <a:r>
              <a:rPr lang="uk-UA" b="1" kern="10" dirty="0" smtClean="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Напрямки КЗДО</a:t>
            </a:r>
            <a:endParaRPr lang="uk-UA" dirty="0">
              <a:latin typeface="Times New Roman" pitchFamily="18" charset="0"/>
              <a:cs typeface="Times New Roman" pitchFamily="18" charset="0"/>
            </a:endParaRPr>
          </a:p>
        </p:txBody>
      </p:sp>
      <p:sp>
        <p:nvSpPr>
          <p:cNvPr id="3" name="Прямоугольник 2"/>
          <p:cNvSpPr/>
          <p:nvPr/>
        </p:nvSpPr>
        <p:spPr>
          <a:xfrm>
            <a:off x="5436096" y="3914084"/>
            <a:ext cx="3582144" cy="646331"/>
          </a:xfrm>
          <a:prstGeom prst="rect">
            <a:avLst/>
          </a:prstGeom>
        </p:spPr>
        <p:txBody>
          <a:bodyPr wrap="square">
            <a:spAutoFit/>
          </a:bodyPr>
          <a:lstStyle/>
          <a:p>
            <a:pPr algn="ctr"/>
            <a:r>
              <a:rPr lang="uk-UA" b="1" kern="10" dirty="0" smtClean="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ІНТЕЛЕКТУАЛЬНО - ПІЗНАВАЛЬНИЙ</a:t>
            </a:r>
            <a:endParaRPr lang="ru-RU" dirty="0"/>
          </a:p>
        </p:txBody>
      </p:sp>
      <p:sp>
        <p:nvSpPr>
          <p:cNvPr id="4" name="Прямоугольник 3"/>
          <p:cNvSpPr/>
          <p:nvPr/>
        </p:nvSpPr>
        <p:spPr>
          <a:xfrm>
            <a:off x="323528" y="3960939"/>
            <a:ext cx="3312368" cy="646331"/>
          </a:xfrm>
          <a:prstGeom prst="rect">
            <a:avLst/>
          </a:prstGeom>
        </p:spPr>
        <p:txBody>
          <a:bodyPr wrap="square">
            <a:spAutoFit/>
          </a:bodyPr>
          <a:lstStyle/>
          <a:p>
            <a:pPr algn="ctr"/>
            <a:r>
              <a:rPr lang="uk-UA" b="1" kern="10" dirty="0" smtClean="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СОЦІАЛЬНО – ГРОМАДЯНСЬКИЙ</a:t>
            </a:r>
            <a:endParaRPr lang="ru-RU" dirty="0"/>
          </a:p>
        </p:txBody>
      </p:sp>
      <p:pic>
        <p:nvPicPr>
          <p:cNvPr id="3076" name="Picture 4" descr="Ідеї на тему «Українська тематика» (100) на дошці «2023» | малюнки,  ілюстрації, україна"/>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11560" y="1216485"/>
            <a:ext cx="2736304" cy="273630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Перший раз школа зустрічає нас."/>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90000"/>
                    </a14:imgEffect>
                  </a14:imgLayer>
                </a14:imgProps>
              </a:ext>
              <a:ext uri="{28A0092B-C50C-407E-A947-70E740481C1C}">
                <a14:useLocalDpi xmlns:a14="http://schemas.microsoft.com/office/drawing/2010/main" val="0"/>
              </a:ext>
            </a:extLst>
          </a:blip>
          <a:srcRect/>
          <a:stretch>
            <a:fillRect/>
          </a:stretch>
        </p:blipFill>
        <p:spPr bwMode="auto">
          <a:xfrm>
            <a:off x="5232226" y="1379724"/>
            <a:ext cx="3524250" cy="2409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4032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ÐÐ¾Ð²âÑÐ·Ð°Ð½Ðµ Ð·Ð¾Ð±ÑÐ°Ð¶ÐµÐ½Ð½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384"/>
            <a:ext cx="9252520" cy="5198045"/>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51520" y="-1213901"/>
            <a:ext cx="8784976" cy="2308324"/>
          </a:xfrm>
          <a:prstGeom prst="rect">
            <a:avLst/>
          </a:prstGeom>
        </p:spPr>
        <p:txBody>
          <a:bodyPr wrap="square">
            <a:spAutoFit/>
          </a:bodyPr>
          <a:lstStyle/>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en-US" dirty="0"/>
          </a:p>
        </p:txBody>
      </p:sp>
      <p:sp>
        <p:nvSpPr>
          <p:cNvPr id="6" name="TextBox 5"/>
          <p:cNvSpPr txBox="1"/>
          <p:nvPr/>
        </p:nvSpPr>
        <p:spPr>
          <a:xfrm>
            <a:off x="539552" y="339502"/>
            <a:ext cx="8280920" cy="3354765"/>
          </a:xfrm>
          <a:prstGeom prst="rect">
            <a:avLst/>
          </a:prstGeom>
          <a:noFill/>
        </p:spPr>
        <p:txBody>
          <a:bodyPr wrap="square" rtlCol="0">
            <a:spAutoFit/>
          </a:bodyPr>
          <a:lstStyle/>
          <a:p>
            <a:pPr algn="ctr"/>
            <a:r>
              <a:rPr lang="uk-UA" b="1" i="1" dirty="0" smtClean="0">
                <a:latin typeface="Times New Roman" panose="02020603050405020304" pitchFamily="18" charset="0"/>
                <a:cs typeface="Times New Roman" panose="02020603050405020304" pitchFamily="18" charset="0"/>
              </a:rPr>
              <a:t>СВОРЮ РОБОТУ </a:t>
            </a:r>
            <a:r>
              <a:rPr lang="uk-UA" b="1" i="1" dirty="0">
                <a:latin typeface="Times New Roman" panose="02020603050405020304" pitchFamily="18" charset="0"/>
                <a:cs typeface="Times New Roman" panose="02020603050405020304" pitchFamily="18" charset="0"/>
              </a:rPr>
              <a:t>ЗАКЛАД</a:t>
            </a:r>
            <a:r>
              <a:rPr lang="uk-UA" b="1" i="1" dirty="0" smtClean="0">
                <a:latin typeface="Times New Roman" panose="02020603050405020304" pitchFamily="18" charset="0"/>
                <a:cs typeface="Times New Roman" panose="02020603050405020304" pitchFamily="18" charset="0"/>
              </a:rPr>
              <a:t> ПЛАНУВАВ ВІДПОВІДНО </a:t>
            </a:r>
          </a:p>
          <a:p>
            <a:pPr algn="ctr"/>
            <a:r>
              <a:rPr lang="uk-UA" b="1" i="1" dirty="0" smtClean="0">
                <a:latin typeface="Times New Roman" panose="02020603050405020304" pitchFamily="18" charset="0"/>
                <a:cs typeface="Times New Roman" panose="02020603050405020304" pitchFamily="18" charset="0"/>
              </a:rPr>
              <a:t>ДО ПРІОРИТЕТНИХ ЗАВДАНЬ </a:t>
            </a:r>
          </a:p>
          <a:p>
            <a:pPr algn="ctr"/>
            <a:r>
              <a:rPr lang="uk-UA" b="1" i="1" dirty="0" smtClean="0">
                <a:latin typeface="Times New Roman" panose="02020603050405020304" pitchFamily="18" charset="0"/>
                <a:cs typeface="Times New Roman" panose="02020603050405020304" pitchFamily="18" charset="0"/>
              </a:rPr>
              <a:t>НА 2021 – 2022 НАВЧАЛЬНИЙ РІК, А САМЕ:</a:t>
            </a:r>
          </a:p>
          <a:p>
            <a:pPr algn="ctr"/>
            <a:endParaRPr lang="en-US" b="1" dirty="0">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ü"/>
            </a:pPr>
            <a:r>
              <a:rPr lang="uk-UA" sz="2000" dirty="0" smtClean="0">
                <a:latin typeface="Times New Roman" panose="02020603050405020304" pitchFamily="18" charset="0"/>
                <a:cs typeface="Times New Roman" panose="02020603050405020304" pitchFamily="18" charset="0"/>
              </a:rPr>
              <a:t>Формування </a:t>
            </a:r>
            <a:r>
              <a:rPr lang="uk-UA" sz="2000" dirty="0">
                <a:latin typeface="Times New Roman" panose="02020603050405020304" pitchFamily="18" charset="0"/>
                <a:cs typeface="Times New Roman" panose="02020603050405020304" pitchFamily="18" charset="0"/>
              </a:rPr>
              <a:t>духовних цінностей особистості через залучення до джерел національної культури;</a:t>
            </a:r>
            <a:endParaRPr lang="en-US" sz="2000" dirty="0">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ü"/>
            </a:pPr>
            <a:r>
              <a:rPr lang="uk-UA" sz="2000" dirty="0">
                <a:latin typeface="Times New Roman" panose="02020603050405020304" pitchFamily="18" charset="0"/>
                <a:cs typeface="Times New Roman" panose="02020603050405020304" pitchFamily="18" charset="0"/>
              </a:rPr>
              <a:t>Продовжити удосконалення роботи щодо формування математичної компетенції дошкільників шляхом упровадження інноваційних </a:t>
            </a:r>
            <a:r>
              <a:rPr lang="uk-UA" sz="2000" dirty="0" err="1">
                <a:latin typeface="Times New Roman" panose="02020603050405020304" pitchFamily="18" charset="0"/>
                <a:cs typeface="Times New Roman" panose="02020603050405020304" pitchFamily="18" charset="0"/>
              </a:rPr>
              <a:t>методик</a:t>
            </a:r>
            <a:r>
              <a:rPr lang="uk-UA" sz="2000" dirty="0">
                <a:latin typeface="Times New Roman" panose="02020603050405020304" pitchFamily="18" charset="0"/>
                <a:cs typeface="Times New Roman" panose="02020603050405020304" pitchFamily="18" charset="0"/>
              </a:rPr>
              <a:t> і технологій;</a:t>
            </a:r>
            <a:endParaRPr lang="en-US" sz="2000" dirty="0">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ü"/>
            </a:pPr>
            <a:r>
              <a:rPr lang="uk-UA" sz="2000" dirty="0">
                <a:latin typeface="Times New Roman" panose="02020603050405020304" pitchFamily="18" charset="0"/>
                <a:cs typeface="Times New Roman" panose="02020603050405020304" pitchFamily="18" charset="0"/>
              </a:rPr>
              <a:t>Підвищення пізнавального розвитку дошкільнят через інтеграцію змісту пошуково-дослідницької діяльності в освітній процес.</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1845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ÐÐ¾Ð²âÑÐ·Ð°Ð½Ðµ Ð·Ð¾Ð±ÑÐ°Ð¶ÐµÐ½Ð½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384"/>
            <a:ext cx="9252520" cy="5198045"/>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51520" y="-1213901"/>
            <a:ext cx="8784976" cy="2308324"/>
          </a:xfrm>
          <a:prstGeom prst="rect">
            <a:avLst/>
          </a:prstGeom>
        </p:spPr>
        <p:txBody>
          <a:bodyPr wrap="square">
            <a:spAutoFit/>
          </a:bodyPr>
          <a:lstStyle/>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en-US" dirty="0"/>
          </a:p>
        </p:txBody>
      </p:sp>
      <p:sp>
        <p:nvSpPr>
          <p:cNvPr id="6" name="TextBox 5"/>
          <p:cNvSpPr txBox="1"/>
          <p:nvPr/>
        </p:nvSpPr>
        <p:spPr>
          <a:xfrm>
            <a:off x="539552" y="248940"/>
            <a:ext cx="8280920" cy="923330"/>
          </a:xfrm>
          <a:prstGeom prst="rect">
            <a:avLst/>
          </a:prstGeom>
          <a:noFill/>
        </p:spPr>
        <p:txBody>
          <a:bodyPr wrap="square" rtlCol="0">
            <a:spAutoFit/>
          </a:bodyPr>
          <a:lstStyle/>
          <a:p>
            <a:pPr algn="ctr"/>
            <a:r>
              <a:rPr lang="uk-UA" dirty="0">
                <a:latin typeface="Times New Roman" panose="02020603050405020304" pitchFamily="18" charset="0"/>
                <a:cs typeface="Times New Roman" panose="02020603050405020304" pitchFamily="18" charset="0"/>
              </a:rPr>
              <a:t>Освітня діяльність в закладі здійснювалася відповідно до Програми розвитку дитини дошкільного віку «Українське дошкілля</a:t>
            </a:r>
            <a:r>
              <a:rPr lang="uk-UA" dirty="0" smtClean="0">
                <a:latin typeface="Times New Roman" panose="02020603050405020304" pitchFamily="18" charset="0"/>
                <a:cs typeface="Times New Roman" panose="02020603050405020304" pitchFamily="18" charset="0"/>
              </a:rPr>
              <a:t>» та програми</a:t>
            </a:r>
            <a:r>
              <a:rPr lang="ru-RU" dirty="0" smtClean="0">
                <a:latin typeface="Times New Roman" panose="02020603050405020304" pitchFamily="18" charset="0"/>
                <a:cs typeface="Times New Roman" panose="02020603050405020304" pitchFamily="18" charset="0"/>
              </a:rPr>
              <a:t> </a:t>
            </a:r>
            <a:r>
              <a:rPr lang="uk-UA" dirty="0" smtClean="0">
                <a:latin typeface="Times New Roman" panose="02020603050405020304" pitchFamily="18" charset="0"/>
                <a:cs typeface="Times New Roman" panose="02020603050405020304" pitchFamily="18" charset="0"/>
              </a:rPr>
              <a:t>розвитку дітей дошкільного віку із затримкою психічного розвитку від </a:t>
            </a:r>
            <a:r>
              <a:rPr lang="ru-RU" dirty="0" smtClean="0">
                <a:latin typeface="Times New Roman" panose="02020603050405020304" pitchFamily="18" charset="0"/>
                <a:cs typeface="Times New Roman" panose="02020603050405020304" pitchFamily="18" charset="0"/>
              </a:rPr>
              <a:t>3 </a:t>
            </a:r>
            <a:r>
              <a:rPr lang="ru-RU" dirty="0">
                <a:latin typeface="Times New Roman" panose="02020603050405020304" pitchFamily="18" charset="0"/>
                <a:cs typeface="Times New Roman" panose="02020603050405020304" pitchFamily="18" charset="0"/>
              </a:rPr>
              <a:t>до 7 </a:t>
            </a:r>
            <a:r>
              <a:rPr lang="uk-UA" dirty="0" smtClean="0">
                <a:latin typeface="Times New Roman" panose="02020603050405020304" pitchFamily="18" charset="0"/>
                <a:cs typeface="Times New Roman" panose="02020603050405020304" pitchFamily="18" charset="0"/>
              </a:rPr>
              <a:t>років</a:t>
            </a:r>
            <a:r>
              <a:rPr lang="ru-RU" dirty="0" smtClean="0">
                <a:latin typeface="Times New Roman" panose="02020603050405020304" pitchFamily="18" charset="0"/>
                <a:cs typeface="Times New Roman" panose="02020603050405020304" pitchFamily="18" charset="0"/>
              </a:rPr>
              <a:t> «</a:t>
            </a:r>
            <a:r>
              <a:rPr lang="uk-UA" dirty="0" smtClean="0">
                <a:latin typeface="Times New Roman" panose="02020603050405020304" pitchFamily="18" charset="0"/>
                <a:cs typeface="Times New Roman" panose="02020603050405020304" pitchFamily="18" charset="0"/>
              </a:rPr>
              <a:t>Віконечко</a:t>
            </a:r>
            <a:r>
              <a:rPr lang="ru-RU" b="1" dirty="0" smtClean="0">
                <a:latin typeface="Times New Roman" panose="02020603050405020304" pitchFamily="18" charset="0"/>
                <a:cs typeface="Times New Roman" panose="02020603050405020304" pitchFamily="18" charset="0"/>
              </a:rPr>
              <a:t>»</a:t>
            </a:r>
            <a:endParaRPr lang="ru-RU" b="1" dirty="0">
              <a:latin typeface="Times New Roman" panose="02020603050405020304" pitchFamily="18" charset="0"/>
              <a:cs typeface="Times New Roman" panose="02020603050405020304" pitchFamily="18" charset="0"/>
            </a:endParaRPr>
          </a:p>
        </p:txBody>
      </p:sp>
      <p:pic>
        <p:nvPicPr>
          <p:cNvPr id="1028" name="Picture 4" descr="Купить Програма розвитку дитини дошкільного віку &quot;Українське дошкілля&quot;.  О.І.Білан. Мандрівець, цена 244 грн — Prom.ua (ID#21606071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965" t="20893" r="21775" b="16336"/>
          <a:stretch/>
        </p:blipFill>
        <p:spPr bwMode="auto">
          <a:xfrm>
            <a:off x="1835696" y="1449269"/>
            <a:ext cx="2014397" cy="2880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585827"/>
            <a:ext cx="1390650" cy="360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7" descr="Книга «Віконечко. Програма розвитку дітей дошкільного віку із затримкою  психічного розвитку від 3 до 7 років» – Леся Прохоренко, купити за ціною  179 на YAKABOO: 978-966-944-099-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32"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0072" y="1449269"/>
            <a:ext cx="2050286" cy="28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72672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ÐÐ¾Ð²âÑÐ·Ð°Ð½Ðµ Ð·Ð¾Ð±ÑÐ°Ð¶ÐµÐ½Ð½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384"/>
            <a:ext cx="9252520" cy="5198045"/>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51520" y="-1213901"/>
            <a:ext cx="8784976" cy="2308324"/>
          </a:xfrm>
          <a:prstGeom prst="rect">
            <a:avLst/>
          </a:prstGeom>
        </p:spPr>
        <p:txBody>
          <a:bodyPr wrap="square">
            <a:spAutoFit/>
          </a:bodyPr>
          <a:lstStyle/>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en-US" dirty="0"/>
          </a:p>
        </p:txBody>
      </p:sp>
      <p:sp>
        <p:nvSpPr>
          <p:cNvPr id="7" name="WordArt 4"/>
          <p:cNvSpPr>
            <a:spLocks noChangeArrowheads="1" noChangeShapeType="1" noTextEdit="1"/>
          </p:cNvSpPr>
          <p:nvPr/>
        </p:nvSpPr>
        <p:spPr bwMode="auto">
          <a:xfrm>
            <a:off x="759966" y="267494"/>
            <a:ext cx="7345363" cy="720725"/>
          </a:xfrm>
          <a:prstGeom prst="rect">
            <a:avLst/>
          </a:prstGeom>
        </p:spPr>
        <p:txBody>
          <a:bodyPr wrap="none" fromWordArt="1">
            <a:prstTxWarp prst="textPlain">
              <a:avLst>
                <a:gd name="adj" fmla="val 50000"/>
              </a:avLst>
            </a:prstTxWarp>
          </a:bodyPr>
          <a:lstStyle/>
          <a:p>
            <a:pPr algn="ctr"/>
            <a:r>
              <a:rPr lang="uk-UA" sz="3600" b="1" kern="10" dirty="0" smtClean="0">
                <a:ln w="9525">
                  <a:solidFill>
                    <a:srgbClr val="000000"/>
                  </a:solidFill>
                  <a:round/>
                  <a:headEnd/>
                  <a:tailEnd/>
                </a:ln>
                <a:solidFill>
                  <a:srgbClr val="3366FF"/>
                </a:solidFill>
                <a:latin typeface="Times New Roman" panose="02020603050405020304" pitchFamily="18" charset="0"/>
                <a:cs typeface="Times New Roman" panose="02020603050405020304" pitchFamily="18" charset="0"/>
              </a:rPr>
              <a:t>Освітній процес в  закладі дошкільної освіти </a:t>
            </a:r>
          </a:p>
          <a:p>
            <a:pPr algn="ctr"/>
            <a:r>
              <a:rPr lang="uk-UA" sz="3600" b="1" kern="10" dirty="0" smtClean="0">
                <a:ln w="9525">
                  <a:solidFill>
                    <a:srgbClr val="000000"/>
                  </a:solidFill>
                  <a:round/>
                  <a:headEnd/>
                  <a:tailEnd/>
                </a:ln>
                <a:solidFill>
                  <a:srgbClr val="3366FF"/>
                </a:solidFill>
                <a:latin typeface="Times New Roman" panose="02020603050405020304" pitchFamily="18" charset="0"/>
                <a:cs typeface="Times New Roman" panose="02020603050405020304" pitchFamily="18" charset="0"/>
              </a:rPr>
              <a:t>забезпечують 26 педагогів</a:t>
            </a:r>
            <a:endParaRPr lang="uk-UA" sz="3600" b="1" kern="10" dirty="0">
              <a:ln w="9525">
                <a:solidFill>
                  <a:srgbClr val="000000"/>
                </a:solidFill>
                <a:round/>
                <a:headEnd/>
                <a:tailEnd/>
              </a:ln>
              <a:solidFill>
                <a:srgbClr val="3366FF"/>
              </a:solidFill>
              <a:latin typeface="Times New Roman" panose="02020603050405020304" pitchFamily="18" charset="0"/>
              <a:cs typeface="Times New Roman" panose="02020603050405020304" pitchFamily="18" charset="0"/>
            </a:endParaRPr>
          </a:p>
        </p:txBody>
      </p:sp>
      <p:sp>
        <p:nvSpPr>
          <p:cNvPr id="8" name="WordArt 7"/>
          <p:cNvSpPr>
            <a:spLocks noChangeArrowheads="1" noChangeShapeType="1" noTextEdit="1"/>
          </p:cNvSpPr>
          <p:nvPr/>
        </p:nvSpPr>
        <p:spPr bwMode="auto">
          <a:xfrm>
            <a:off x="1258888" y="1240731"/>
            <a:ext cx="6080125" cy="3529012"/>
          </a:xfrm>
          <a:prstGeom prst="rect">
            <a:avLst/>
          </a:prstGeom>
        </p:spPr>
        <p:txBody>
          <a:bodyPr wrap="none" fromWordArt="1">
            <a:prstTxWarp prst="textPlain">
              <a:avLst>
                <a:gd name="adj" fmla="val 50000"/>
              </a:avLst>
            </a:prstTxWarp>
          </a:bodyPr>
          <a:lstStyle/>
          <a:p>
            <a:r>
              <a:rPr lang="uk-UA" sz="2800" b="1" kern="10" dirty="0" smtClean="0">
                <a:ln w="9525">
                  <a:solidFill>
                    <a:srgbClr val="000000"/>
                  </a:solidFill>
                  <a:round/>
                  <a:headEnd/>
                  <a:tailEnd/>
                </a:ln>
                <a:solidFill>
                  <a:srgbClr val="A50021"/>
                </a:solidFill>
                <a:latin typeface="Times New Roman" panose="02020603050405020304" pitchFamily="18" charset="0"/>
                <a:cs typeface="Times New Roman" panose="02020603050405020304" pitchFamily="18" charset="0"/>
              </a:rPr>
              <a:t>директор</a:t>
            </a:r>
          </a:p>
          <a:p>
            <a:r>
              <a:rPr lang="uk-UA" sz="2800" b="1" kern="10" dirty="0" smtClean="0">
                <a:ln w="9525">
                  <a:solidFill>
                    <a:srgbClr val="000000"/>
                  </a:solidFill>
                  <a:round/>
                  <a:headEnd/>
                  <a:tailEnd/>
                </a:ln>
                <a:solidFill>
                  <a:srgbClr val="A50021"/>
                </a:solidFill>
                <a:latin typeface="Times New Roman" panose="02020603050405020304" pitchFamily="18" charset="0"/>
                <a:cs typeface="Times New Roman" panose="02020603050405020304" pitchFamily="18" charset="0"/>
              </a:rPr>
              <a:t>вихователь – методист </a:t>
            </a:r>
          </a:p>
          <a:p>
            <a:r>
              <a:rPr lang="uk-UA" sz="2800" b="1" kern="10" dirty="0" smtClean="0">
                <a:ln w="9525">
                  <a:solidFill>
                    <a:srgbClr val="000000"/>
                  </a:solidFill>
                  <a:round/>
                  <a:headEnd/>
                  <a:tailEnd/>
                </a:ln>
                <a:solidFill>
                  <a:srgbClr val="A50021"/>
                </a:solidFill>
                <a:latin typeface="Times New Roman" panose="02020603050405020304" pitchFamily="18" charset="0"/>
                <a:cs typeface="Times New Roman" panose="02020603050405020304" pitchFamily="18" charset="0"/>
              </a:rPr>
              <a:t>практичний психолог</a:t>
            </a:r>
          </a:p>
          <a:p>
            <a:r>
              <a:rPr lang="uk-UA" sz="2800" b="1" kern="10" dirty="0" smtClean="0">
                <a:ln w="9525">
                  <a:solidFill>
                    <a:srgbClr val="000000"/>
                  </a:solidFill>
                  <a:round/>
                  <a:headEnd/>
                  <a:tailEnd/>
                </a:ln>
                <a:solidFill>
                  <a:srgbClr val="A50021"/>
                </a:solidFill>
                <a:latin typeface="Times New Roman" panose="02020603050405020304" pitchFamily="18" charset="0"/>
                <a:cs typeface="Times New Roman" panose="02020603050405020304" pitchFamily="18" charset="0"/>
              </a:rPr>
              <a:t>вчитель – логопед</a:t>
            </a:r>
          </a:p>
          <a:p>
            <a:r>
              <a:rPr lang="uk-UA" sz="2800" b="1" kern="10" dirty="0" smtClean="0">
                <a:ln w="9525">
                  <a:solidFill>
                    <a:srgbClr val="000000"/>
                  </a:solidFill>
                  <a:round/>
                  <a:headEnd/>
                  <a:tailEnd/>
                </a:ln>
                <a:solidFill>
                  <a:srgbClr val="A50021"/>
                </a:solidFill>
                <a:latin typeface="Times New Roman" panose="02020603050405020304" pitchFamily="18" charset="0"/>
                <a:cs typeface="Times New Roman" panose="02020603050405020304" pitchFamily="18" charset="0"/>
              </a:rPr>
              <a:t>вчитель – дефектолог </a:t>
            </a:r>
          </a:p>
          <a:p>
            <a:r>
              <a:rPr lang="uk-UA" sz="2800" b="1" kern="10" dirty="0" smtClean="0">
                <a:ln w="9525">
                  <a:solidFill>
                    <a:srgbClr val="000000"/>
                  </a:solidFill>
                  <a:round/>
                  <a:headEnd/>
                  <a:tailEnd/>
                </a:ln>
                <a:solidFill>
                  <a:srgbClr val="A50021"/>
                </a:solidFill>
                <a:latin typeface="Times New Roman" panose="02020603050405020304" pitchFamily="18" charset="0"/>
                <a:cs typeface="Times New Roman" panose="02020603050405020304" pitchFamily="18" charset="0"/>
              </a:rPr>
              <a:t>1 музичних керівника</a:t>
            </a:r>
          </a:p>
          <a:p>
            <a:r>
              <a:rPr lang="uk-UA" sz="2800" b="1" kern="10" dirty="0" smtClean="0">
                <a:ln w="9525">
                  <a:solidFill>
                    <a:srgbClr val="000000"/>
                  </a:solidFill>
                  <a:round/>
                  <a:headEnd/>
                  <a:tailEnd/>
                </a:ln>
                <a:solidFill>
                  <a:srgbClr val="A50021"/>
                </a:solidFill>
                <a:latin typeface="Times New Roman" panose="02020603050405020304" pitchFamily="18" charset="0"/>
                <a:cs typeface="Times New Roman" panose="02020603050405020304" pitchFamily="18" charset="0"/>
              </a:rPr>
              <a:t>2 інструктори з фізичного виховання</a:t>
            </a:r>
          </a:p>
          <a:p>
            <a:r>
              <a:rPr lang="uk-UA" sz="2800" b="1" kern="10" dirty="0" smtClean="0">
                <a:ln w="9525">
                  <a:solidFill>
                    <a:srgbClr val="000000"/>
                  </a:solidFill>
                  <a:round/>
                  <a:headEnd/>
                  <a:tailEnd/>
                </a:ln>
                <a:solidFill>
                  <a:srgbClr val="A50021"/>
                </a:solidFill>
                <a:latin typeface="Times New Roman" panose="02020603050405020304" pitchFamily="18" charset="0"/>
                <a:cs typeface="Times New Roman" panose="02020603050405020304" pitchFamily="18" charset="0"/>
              </a:rPr>
              <a:t>18 вихователів</a:t>
            </a:r>
            <a:endParaRPr lang="uk-UA" sz="2800" b="1" kern="10" dirty="0">
              <a:ln w="9525">
                <a:solidFill>
                  <a:srgbClr val="000000"/>
                </a:solidFill>
                <a:round/>
                <a:headEnd/>
                <a:tailEnd/>
              </a:ln>
              <a:solidFill>
                <a:srgbClr val="A50021"/>
              </a:solidFill>
              <a:latin typeface="Times New Roman" panose="02020603050405020304" pitchFamily="18" charset="0"/>
              <a:cs typeface="Times New Roman" panose="02020603050405020304" pitchFamily="18" charset="0"/>
            </a:endParaRPr>
          </a:p>
        </p:txBody>
      </p:sp>
      <p:sp>
        <p:nvSpPr>
          <p:cNvPr id="9" name="5-конечная звезда 8"/>
          <p:cNvSpPr/>
          <p:nvPr/>
        </p:nvSpPr>
        <p:spPr>
          <a:xfrm>
            <a:off x="968375" y="3147814"/>
            <a:ext cx="142875" cy="142875"/>
          </a:xfrm>
          <a:prstGeom prst="star5">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latin typeface="Times New Roman" panose="02020603050405020304" pitchFamily="18" charset="0"/>
              <a:cs typeface="Times New Roman" panose="02020603050405020304" pitchFamily="18" charset="0"/>
            </a:endParaRPr>
          </a:p>
        </p:txBody>
      </p:sp>
      <p:sp>
        <p:nvSpPr>
          <p:cNvPr id="10" name="5-конечная звезда 9"/>
          <p:cNvSpPr/>
          <p:nvPr/>
        </p:nvSpPr>
        <p:spPr>
          <a:xfrm>
            <a:off x="968375" y="1275606"/>
            <a:ext cx="142875" cy="142875"/>
          </a:xfrm>
          <a:prstGeom prst="star5">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latin typeface="Times New Roman" panose="02020603050405020304" pitchFamily="18" charset="0"/>
              <a:cs typeface="Times New Roman" panose="02020603050405020304" pitchFamily="18" charset="0"/>
            </a:endParaRPr>
          </a:p>
        </p:txBody>
      </p:sp>
      <p:sp>
        <p:nvSpPr>
          <p:cNvPr id="11" name="5-конечная звезда 10"/>
          <p:cNvSpPr/>
          <p:nvPr/>
        </p:nvSpPr>
        <p:spPr>
          <a:xfrm>
            <a:off x="973138" y="3653011"/>
            <a:ext cx="142875" cy="142875"/>
          </a:xfrm>
          <a:prstGeom prst="star5">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latin typeface="Times New Roman" panose="02020603050405020304" pitchFamily="18" charset="0"/>
              <a:cs typeface="Times New Roman" panose="02020603050405020304" pitchFamily="18" charset="0"/>
            </a:endParaRPr>
          </a:p>
        </p:txBody>
      </p:sp>
      <p:sp>
        <p:nvSpPr>
          <p:cNvPr id="12" name="5-конечная звезда 11"/>
          <p:cNvSpPr/>
          <p:nvPr/>
        </p:nvSpPr>
        <p:spPr>
          <a:xfrm>
            <a:off x="968375" y="2715766"/>
            <a:ext cx="142875" cy="142875"/>
          </a:xfrm>
          <a:prstGeom prst="star5">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latin typeface="Times New Roman" panose="02020603050405020304" pitchFamily="18" charset="0"/>
              <a:cs typeface="Times New Roman" panose="02020603050405020304" pitchFamily="18" charset="0"/>
            </a:endParaRPr>
          </a:p>
        </p:txBody>
      </p:sp>
      <p:sp>
        <p:nvSpPr>
          <p:cNvPr id="13" name="5-конечная звезда 12"/>
          <p:cNvSpPr/>
          <p:nvPr/>
        </p:nvSpPr>
        <p:spPr>
          <a:xfrm>
            <a:off x="979487" y="2211710"/>
            <a:ext cx="142875" cy="142875"/>
          </a:xfrm>
          <a:prstGeom prst="star5">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latin typeface="Times New Roman" panose="02020603050405020304" pitchFamily="18" charset="0"/>
              <a:cs typeface="Times New Roman" panose="02020603050405020304" pitchFamily="18" charset="0"/>
            </a:endParaRPr>
          </a:p>
        </p:txBody>
      </p:sp>
      <p:sp>
        <p:nvSpPr>
          <p:cNvPr id="14" name="5-конечная звезда 13"/>
          <p:cNvSpPr/>
          <p:nvPr/>
        </p:nvSpPr>
        <p:spPr>
          <a:xfrm>
            <a:off x="963613" y="1707654"/>
            <a:ext cx="142875" cy="142875"/>
          </a:xfrm>
          <a:prstGeom prst="star5">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latin typeface="Times New Roman" panose="02020603050405020304" pitchFamily="18" charset="0"/>
              <a:cs typeface="Times New Roman" panose="02020603050405020304" pitchFamily="18" charset="0"/>
            </a:endParaRPr>
          </a:p>
        </p:txBody>
      </p:sp>
      <p:sp>
        <p:nvSpPr>
          <p:cNvPr id="15" name="5-конечная звезда 14"/>
          <p:cNvSpPr/>
          <p:nvPr/>
        </p:nvSpPr>
        <p:spPr>
          <a:xfrm>
            <a:off x="979488" y="4587974"/>
            <a:ext cx="142875" cy="142875"/>
          </a:xfrm>
          <a:prstGeom prst="star5">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latin typeface="Times New Roman" panose="02020603050405020304" pitchFamily="18" charset="0"/>
              <a:cs typeface="Times New Roman" panose="02020603050405020304" pitchFamily="18" charset="0"/>
            </a:endParaRPr>
          </a:p>
        </p:txBody>
      </p:sp>
      <p:sp>
        <p:nvSpPr>
          <p:cNvPr id="16" name="5-конечная звезда 15"/>
          <p:cNvSpPr/>
          <p:nvPr/>
        </p:nvSpPr>
        <p:spPr>
          <a:xfrm>
            <a:off x="979488" y="4083918"/>
            <a:ext cx="142875" cy="142875"/>
          </a:xfrm>
          <a:prstGeom prst="star5">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05717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1741</TotalTime>
  <Words>482</Words>
  <Application>Microsoft Office PowerPoint</Application>
  <PresentationFormat>Экран (16:9)</PresentationFormat>
  <Paragraphs>114</Paragraphs>
  <Slides>29</Slides>
  <Notes>3</Notes>
  <HiddenSlides>0</HiddenSlides>
  <MMClips>0</MMClips>
  <ScaleCrop>false</ScaleCrop>
  <HeadingPairs>
    <vt:vector size="4" baseType="variant">
      <vt:variant>
        <vt:lpstr>Тема</vt:lpstr>
      </vt:variant>
      <vt:variant>
        <vt:i4>1</vt:i4>
      </vt:variant>
      <vt:variant>
        <vt:lpstr>Заголовки слайдов</vt:lpstr>
      </vt:variant>
      <vt:variant>
        <vt:i4>29</vt:i4>
      </vt:variant>
    </vt:vector>
  </HeadingPairs>
  <TitlesOfParts>
    <vt:vector size="30" baseType="lpstr">
      <vt:lpstr>Тема Office</vt:lpstr>
      <vt:lpstr>КОМУНАЛЬНИЙ ДОШКІЛЬНИЙ НАВЧАЛЬНИЙ ЗАКЛАД (ЯСЛА-САДОК) №6 «СОНЕЧКО» КОМБІНОВАНОГО ТИПУ ВІЛЬНОГІРСЬКОЇ МІСЬКОЇ РАДИ  ДНІПРОПЕТРОВСЬКОЇ ОБЛАСТІ (КЗДО №6)  </vt:lpstr>
      <vt:lpstr>Презентация PowerPoint</vt:lpstr>
      <vt:lpstr>Сайт закладу</vt:lpstr>
      <vt:lpstr>У своїй роботі заклад дошкільної освіти регламентується: </vt:lpstr>
      <vt:lpstr>   Режим роботи закладу – п’ятиденний  Режим перебування дітей – 10,5 годин  У закладі функціонує 10 вікових груп, з яких:  2 групи раннього віку   7 груп дошкільного віку   1 корекційна        </vt:lpstr>
      <vt:lpstr>Напрямки КЗДО</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10 вересня  2021 року в День фізкультури і спорту України для дітей середнього та старшого дошкільного віку організовані змагання на самокатах та забіг навколо дитсадка «Швидше вітру»</vt:lpstr>
      <vt:lpstr>Осінній ярмарок для дітей середнього та старшого дошкільного віку</vt:lpstr>
      <vt:lpstr>Музичне дозвілля для дітей молодшого дошкільного віку «Осінь в гостях у звірят»</vt:lpstr>
      <vt:lpstr>Спортивна розвага «Пригоди Буратіно» у рамках проведення Тижня безпеки дорожнього руху</vt:lpstr>
      <vt:lpstr>Участь у Міському конкурсі «Новорічна Феєрія»</vt:lpstr>
      <vt:lpstr>Новорічно – різдвяне свято для дітей старшого дошкільного віку – «Черевички для Оксанки»</vt:lpstr>
      <vt:lpstr>Новорічно – різдвяне свято для дітей середнього віку – «Смугастий Новий рік, або як Тигреня та Дід Мороз подарунки збирали»</vt:lpstr>
      <vt:lpstr>Музичне дозвілля «Гей летить колядка»</vt:lpstr>
      <vt:lpstr>Музичне дозвілля «Гей летить колядка»</vt:lpstr>
      <vt:lpstr>Флеш – моб до Дня Незалежності України</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Управління освіти і науки Сумської міської ради Інформаційно-методичний центр Сумський дошкільний навчальний заклад (ясла-садок) №1 «Ромашка» </dc:title>
  <dc:creator>User</dc:creator>
  <cp:lastModifiedBy>user</cp:lastModifiedBy>
  <cp:revision>92</cp:revision>
  <dcterms:created xsi:type="dcterms:W3CDTF">2019-05-28T20:17:36Z</dcterms:created>
  <dcterms:modified xsi:type="dcterms:W3CDTF">2023-05-19T13:53:56Z</dcterms:modified>
</cp:coreProperties>
</file>